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46"/>
  </p:notesMasterIdLst>
  <p:handoutMasterIdLst>
    <p:handoutMasterId r:id="rId47"/>
  </p:handoutMasterIdLst>
  <p:sldIdLst>
    <p:sldId id="256" r:id="rId5"/>
    <p:sldId id="353" r:id="rId6"/>
    <p:sldId id="366" r:id="rId7"/>
    <p:sldId id="338" r:id="rId8"/>
    <p:sldId id="355" r:id="rId9"/>
    <p:sldId id="356" r:id="rId10"/>
    <p:sldId id="354" r:id="rId11"/>
    <p:sldId id="357" r:id="rId12"/>
    <p:sldId id="359" r:id="rId13"/>
    <p:sldId id="361" r:id="rId14"/>
    <p:sldId id="363" r:id="rId15"/>
    <p:sldId id="364" r:id="rId16"/>
    <p:sldId id="367" r:id="rId17"/>
    <p:sldId id="381" r:id="rId18"/>
    <p:sldId id="389" r:id="rId19"/>
    <p:sldId id="382" r:id="rId20"/>
    <p:sldId id="369" r:id="rId21"/>
    <p:sldId id="370" r:id="rId22"/>
    <p:sldId id="383" r:id="rId23"/>
    <p:sldId id="385" r:id="rId24"/>
    <p:sldId id="384" r:id="rId25"/>
    <p:sldId id="386" r:id="rId26"/>
    <p:sldId id="387" r:id="rId27"/>
    <p:sldId id="371" r:id="rId28"/>
    <p:sldId id="372" r:id="rId29"/>
    <p:sldId id="391" r:id="rId30"/>
    <p:sldId id="373" r:id="rId31"/>
    <p:sldId id="374" r:id="rId32"/>
    <p:sldId id="375" r:id="rId33"/>
    <p:sldId id="376" r:id="rId34"/>
    <p:sldId id="368" r:id="rId35"/>
    <p:sldId id="378" r:id="rId36"/>
    <p:sldId id="377" r:id="rId37"/>
    <p:sldId id="380" r:id="rId38"/>
    <p:sldId id="379" r:id="rId39"/>
    <p:sldId id="392" r:id="rId40"/>
    <p:sldId id="393" r:id="rId41"/>
    <p:sldId id="394" r:id="rId42"/>
    <p:sldId id="395" r:id="rId43"/>
    <p:sldId id="396" r:id="rId44"/>
    <p:sldId id="290"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FE4C75-DB7A-DE4F-83F1-B97481F9257A}">
          <p14:sldIdLst>
            <p14:sldId id="256"/>
            <p14:sldId id="353"/>
            <p14:sldId id="366"/>
            <p14:sldId id="338"/>
          </p14:sldIdLst>
        </p14:section>
        <p14:section name="part 2" id="{6C6423B2-FB90-8A46-8BDE-2C512BA7E7E7}">
          <p14:sldIdLst>
            <p14:sldId id="355"/>
            <p14:sldId id="356"/>
            <p14:sldId id="354"/>
            <p14:sldId id="357"/>
            <p14:sldId id="359"/>
            <p14:sldId id="361"/>
            <p14:sldId id="363"/>
            <p14:sldId id="364"/>
            <p14:sldId id="367"/>
            <p14:sldId id="381"/>
            <p14:sldId id="389"/>
            <p14:sldId id="382"/>
            <p14:sldId id="369"/>
            <p14:sldId id="370"/>
            <p14:sldId id="383"/>
            <p14:sldId id="385"/>
            <p14:sldId id="384"/>
            <p14:sldId id="386"/>
            <p14:sldId id="387"/>
            <p14:sldId id="371"/>
            <p14:sldId id="372"/>
            <p14:sldId id="391"/>
            <p14:sldId id="373"/>
            <p14:sldId id="374"/>
            <p14:sldId id="375"/>
            <p14:sldId id="376"/>
            <p14:sldId id="368"/>
            <p14:sldId id="378"/>
            <p14:sldId id="377"/>
            <p14:sldId id="380"/>
            <p14:sldId id="379"/>
            <p14:sldId id="392"/>
            <p14:sldId id="393"/>
            <p14:sldId id="394"/>
            <p14:sldId id="395"/>
            <p14:sldId id="396"/>
          </p14:sldIdLst>
        </p14:section>
        <p14:section name="Ending" id="{F08C6E0D-30F0-064A-8FC6-ADC8FCFF4058}">
          <p14:sldIdLst>
            <p14:sldId id="290"/>
          </p14:sldIdLst>
        </p14:section>
      </p14:sectionLst>
    </p:ex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62626"/>
    <a:srgbClr val="552000"/>
    <a:srgbClr val="690304"/>
    <a:srgbClr val="AB7942"/>
    <a:srgbClr val="969696"/>
    <a:srgbClr val="9E9A95"/>
    <a:srgbClr val="382E25"/>
    <a:srgbClr val="C17945"/>
    <a:srgbClr val="31526A"/>
    <a:srgbClr val="25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7" autoAdjust="0"/>
    <p:restoredTop sz="75500" autoAdjust="0"/>
  </p:normalViewPr>
  <p:slideViewPr>
    <p:cSldViewPr snapToGrid="0" snapToObjects="1">
      <p:cViewPr>
        <p:scale>
          <a:sx n="114" d="100"/>
          <a:sy n="114" d="100"/>
        </p:scale>
        <p:origin x="616" y="1176"/>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2/2/25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2/2/25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3140074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14</a:t>
            </a:fld>
            <a:endParaRPr lang="en-US"/>
          </a:p>
        </p:txBody>
      </p:sp>
    </p:spTree>
    <p:extLst>
      <p:ext uri="{BB962C8B-B14F-4D97-AF65-F5344CB8AC3E}">
        <p14:creationId xmlns:p14="http://schemas.microsoft.com/office/powerpoint/2010/main" val="329406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2012522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16</a:t>
            </a:fld>
            <a:endParaRPr lang="en-US"/>
          </a:p>
        </p:txBody>
      </p:sp>
    </p:spTree>
    <p:extLst>
      <p:ext uri="{BB962C8B-B14F-4D97-AF65-F5344CB8AC3E}">
        <p14:creationId xmlns:p14="http://schemas.microsoft.com/office/powerpoint/2010/main" val="4003923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3624667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 sigma, v transpose</a:t>
            </a:r>
          </a:p>
          <a:p>
            <a:endParaRPr lang="en-US" dirty="0"/>
          </a:p>
          <a:p>
            <a:r>
              <a:rPr lang="en-US" dirty="0"/>
              <a:t>Orthogonal matrix: QTQ = I (identity matrix)</a:t>
            </a:r>
          </a:p>
        </p:txBody>
      </p:sp>
      <p:sp>
        <p:nvSpPr>
          <p:cNvPr id="4" name="Slide Number Placeholder 3"/>
          <p:cNvSpPr>
            <a:spLocks noGrp="1"/>
          </p:cNvSpPr>
          <p:nvPr>
            <p:ph type="sldNum" sz="quarter" idx="5"/>
          </p:nvPr>
        </p:nvSpPr>
        <p:spPr/>
        <p:txBody>
          <a:bodyPr/>
          <a:lstStyle/>
          <a:p>
            <a:fld id="{9706D261-4ACC-5E49-97C5-9D8FD2D9A3AF}" type="slidenum">
              <a:rPr lang="en-US" smtClean="0"/>
              <a:t>18</a:t>
            </a:fld>
            <a:endParaRPr lang="en-US"/>
          </a:p>
        </p:txBody>
      </p:sp>
    </p:spTree>
    <p:extLst>
      <p:ext uri="{BB962C8B-B14F-4D97-AF65-F5344CB8AC3E}">
        <p14:creationId xmlns:p14="http://schemas.microsoft.com/office/powerpoint/2010/main" val="338547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Rotate stretch rotate</a:t>
            </a:r>
          </a:p>
          <a:p>
            <a:endParaRPr lang="en-US" dirty="0"/>
          </a:p>
          <a:p>
            <a:r>
              <a:rPr lang="en-US" dirty="0"/>
              <a:t>Singular values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 sigma, v transpose</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19</a:t>
            </a:fld>
            <a:endParaRPr lang="en-US"/>
          </a:p>
        </p:txBody>
      </p:sp>
    </p:spTree>
    <p:extLst>
      <p:ext uri="{BB962C8B-B14F-4D97-AF65-F5344CB8AC3E}">
        <p14:creationId xmlns:p14="http://schemas.microsoft.com/office/powerpoint/2010/main" val="2406943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Rotate stretch rotate</a:t>
            </a:r>
          </a:p>
          <a:p>
            <a:endParaRPr lang="en-US" dirty="0"/>
          </a:p>
          <a:p>
            <a:r>
              <a:rPr lang="en-US" dirty="0"/>
              <a:t>Singular values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 sigma, v transpose</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20</a:t>
            </a:fld>
            <a:endParaRPr lang="en-US"/>
          </a:p>
        </p:txBody>
      </p:sp>
    </p:spTree>
    <p:extLst>
      <p:ext uri="{BB962C8B-B14F-4D97-AF65-F5344CB8AC3E}">
        <p14:creationId xmlns:p14="http://schemas.microsoft.com/office/powerpoint/2010/main" val="4188501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Rotate stretch rotate</a:t>
            </a:r>
          </a:p>
          <a:p>
            <a:endParaRPr lang="en-US" dirty="0"/>
          </a:p>
          <a:p>
            <a:r>
              <a:rPr lang="en-US" dirty="0"/>
              <a:t>Singular values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 sigma, v transpose</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21</a:t>
            </a:fld>
            <a:endParaRPr lang="en-US"/>
          </a:p>
        </p:txBody>
      </p:sp>
    </p:spTree>
    <p:extLst>
      <p:ext uri="{BB962C8B-B14F-4D97-AF65-F5344CB8AC3E}">
        <p14:creationId xmlns:p14="http://schemas.microsoft.com/office/powerpoint/2010/main" val="7939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Rotate stretch rotate</a:t>
            </a:r>
          </a:p>
          <a:p>
            <a:endParaRPr lang="en-US" dirty="0"/>
          </a:p>
          <a:p>
            <a:r>
              <a:rPr lang="en-US" dirty="0"/>
              <a:t>Singular values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 sigma, v transpose</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22</a:t>
            </a:fld>
            <a:endParaRPr lang="en-US"/>
          </a:p>
        </p:txBody>
      </p:sp>
    </p:spTree>
    <p:extLst>
      <p:ext uri="{BB962C8B-B14F-4D97-AF65-F5344CB8AC3E}">
        <p14:creationId xmlns:p14="http://schemas.microsoft.com/office/powerpoint/2010/main" val="1893954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Rotate stretch rotate</a:t>
            </a:r>
          </a:p>
          <a:p>
            <a:endParaRPr lang="en-US" dirty="0"/>
          </a:p>
          <a:p>
            <a:r>
              <a:rPr lang="en-US" dirty="0"/>
              <a:t>Singular values</a:t>
            </a:r>
          </a:p>
        </p:txBody>
      </p:sp>
      <p:sp>
        <p:nvSpPr>
          <p:cNvPr id="4" name="Slide Number Placeholder 3"/>
          <p:cNvSpPr>
            <a:spLocks noGrp="1"/>
          </p:cNvSpPr>
          <p:nvPr>
            <p:ph type="sldNum" sz="quarter" idx="5"/>
          </p:nvPr>
        </p:nvSpPr>
        <p:spPr/>
        <p:txBody>
          <a:bodyPr/>
          <a:lstStyle/>
          <a:p>
            <a:fld id="{9706D261-4ACC-5E49-97C5-9D8FD2D9A3AF}" type="slidenum">
              <a:rPr lang="en-US" smtClean="0"/>
              <a:t>23</a:t>
            </a:fld>
            <a:endParaRPr lang="en-US"/>
          </a:p>
        </p:txBody>
      </p:sp>
    </p:spTree>
    <p:extLst>
      <p:ext uri="{BB962C8B-B14F-4D97-AF65-F5344CB8AC3E}">
        <p14:creationId xmlns:p14="http://schemas.microsoft.com/office/powerpoint/2010/main" val="3011691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a:t>
            </a:fld>
            <a:endParaRPr lang="en-US"/>
          </a:p>
        </p:txBody>
      </p:sp>
    </p:spTree>
    <p:extLst>
      <p:ext uri="{BB962C8B-B14F-4D97-AF65-F5344CB8AC3E}">
        <p14:creationId xmlns:p14="http://schemas.microsoft.com/office/powerpoint/2010/main" val="4144896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Rotate stretch rotate</a:t>
            </a:r>
          </a:p>
          <a:p>
            <a:endParaRPr lang="en-US" dirty="0"/>
          </a:p>
          <a:p>
            <a:r>
              <a:rPr lang="en-US" dirty="0"/>
              <a:t>Singular values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 sigma, v transpose</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24</a:t>
            </a:fld>
            <a:endParaRPr lang="en-US"/>
          </a:p>
        </p:txBody>
      </p:sp>
    </p:spTree>
    <p:extLst>
      <p:ext uri="{BB962C8B-B14F-4D97-AF65-F5344CB8AC3E}">
        <p14:creationId xmlns:p14="http://schemas.microsoft.com/office/powerpoint/2010/main" val="2666907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A3B41"/>
                </a:solidFill>
                <a:effectLst/>
                <a:latin typeface="Georgia" panose="02040502050405020303" pitchFamily="18" charset="0"/>
              </a:rPr>
              <a:t>An important thing to realize here is that the principal components are less interpretable and don’t have any real meaning since they are constructed as linear combinations of the initial variables.</a:t>
            </a:r>
          </a:p>
          <a:p>
            <a:pPr algn="l"/>
            <a:br>
              <a:rPr lang="en-US" dirty="0"/>
            </a:br>
            <a:r>
              <a:rPr lang="en-US" b="0" i="0" u="none" strike="noStrike" dirty="0">
                <a:solidFill>
                  <a:srgbClr val="3A3B41"/>
                </a:solidFill>
                <a:effectLst/>
                <a:latin typeface="Georgia" panose="02040502050405020303" pitchFamily="18" charset="0"/>
              </a:rPr>
              <a:t>Geometrically speaking, principal components represent the directions of the data that explain a </a:t>
            </a:r>
            <a:r>
              <a:rPr lang="en-US" b="1" i="0" u="none" strike="noStrike" dirty="0">
                <a:solidFill>
                  <a:srgbClr val="3A3B41"/>
                </a:solidFill>
                <a:effectLst/>
                <a:latin typeface="Georgia" panose="02040502050405020303" pitchFamily="18" charset="0"/>
              </a:rPr>
              <a:t>maximal amount of variance</a:t>
            </a:r>
            <a:r>
              <a:rPr lang="en-US" b="0" i="0" u="none" strike="noStrike" dirty="0">
                <a:solidFill>
                  <a:srgbClr val="3A3B41"/>
                </a:solidFill>
                <a:effectLst/>
                <a:latin typeface="Georgia" panose="02040502050405020303" pitchFamily="18" charset="0"/>
              </a:rPr>
              <a:t>, that is to say, the lines that capture most information of the data. The relationship between variance and information here, is that, the larger the variance carried by a line, the larger the dispersion of the data points along it, and the larger the dispersion along a line, the more information it has. To put all this simply, just think of principal components as new axes that provide the best angle to see and evaluate the data, so that the differences between the observations are better visible.</a:t>
            </a:r>
          </a:p>
          <a:p>
            <a:br>
              <a:rPr lang="en-US" dirty="0"/>
            </a:br>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25</a:t>
            </a:fld>
            <a:endParaRPr lang="en-US"/>
          </a:p>
        </p:txBody>
      </p:sp>
    </p:spTree>
    <p:extLst>
      <p:ext uri="{BB962C8B-B14F-4D97-AF65-F5344CB8AC3E}">
        <p14:creationId xmlns:p14="http://schemas.microsoft.com/office/powerpoint/2010/main" val="420183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A3B41"/>
                </a:solidFill>
                <a:effectLst/>
                <a:latin typeface="Georgia" panose="02040502050405020303" pitchFamily="18" charset="0"/>
              </a:rPr>
              <a:t>the line that matches the purple marks because it goes through the origin and it’s the line in which the projection of the points (red dots) is the most spread out.</a:t>
            </a:r>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26</a:t>
            </a:fld>
            <a:endParaRPr lang="en-US"/>
          </a:p>
        </p:txBody>
      </p:sp>
    </p:spTree>
    <p:extLst>
      <p:ext uri="{BB962C8B-B14F-4D97-AF65-F5344CB8AC3E}">
        <p14:creationId xmlns:p14="http://schemas.microsoft.com/office/powerpoint/2010/main" val="2693850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27</a:t>
            </a:fld>
            <a:endParaRPr lang="en-US"/>
          </a:p>
        </p:txBody>
      </p:sp>
    </p:spTree>
    <p:extLst>
      <p:ext uri="{BB962C8B-B14F-4D97-AF65-F5344CB8AC3E}">
        <p14:creationId xmlns:p14="http://schemas.microsoft.com/office/powerpoint/2010/main" val="1732178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28</a:t>
            </a:fld>
            <a:endParaRPr lang="en-US"/>
          </a:p>
        </p:txBody>
      </p:sp>
    </p:spTree>
    <p:extLst>
      <p:ext uri="{BB962C8B-B14F-4D97-AF65-F5344CB8AC3E}">
        <p14:creationId xmlns:p14="http://schemas.microsoft.com/office/powerpoint/2010/main" val="3026872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 </a:t>
            </a:r>
            <a:r>
              <a:rPr lang="en-US" b="1" dirty="0"/>
              <a:t>eigenvector</a:t>
            </a:r>
            <a:r>
              <a:rPr lang="en-US" dirty="0"/>
              <a:t> is a special type of vector associated with a square matrix that </a:t>
            </a:r>
            <a:r>
              <a:rPr lang="en-US" b="1" dirty="0"/>
              <a:t>remains in the same direction</a:t>
            </a:r>
            <a:r>
              <a:rPr lang="en-US" dirty="0"/>
              <a:t> after a linear transformation, though its </a:t>
            </a:r>
            <a:r>
              <a:rPr lang="en-US" b="1" dirty="0"/>
              <a:t>magnitude may change</a:t>
            </a:r>
            <a:r>
              <a:rPr lang="en-US" dirty="0"/>
              <a:t>. The amount by which its magnitude changes is called the </a:t>
            </a:r>
            <a:r>
              <a:rPr lang="en-US" b="1" dirty="0"/>
              <a:t>eigenvalue</a:t>
            </a:r>
            <a:r>
              <a:rPr lang="en-US" dirty="0"/>
              <a:t>.</a:t>
            </a:r>
          </a:p>
        </p:txBody>
      </p:sp>
      <p:sp>
        <p:nvSpPr>
          <p:cNvPr id="4" name="Slide Number Placeholder 3"/>
          <p:cNvSpPr>
            <a:spLocks noGrp="1"/>
          </p:cNvSpPr>
          <p:nvPr>
            <p:ph type="sldNum" sz="quarter" idx="5"/>
          </p:nvPr>
        </p:nvSpPr>
        <p:spPr/>
        <p:txBody>
          <a:bodyPr/>
          <a:lstStyle/>
          <a:p>
            <a:fld id="{9706D261-4ACC-5E49-97C5-9D8FD2D9A3AF}" type="slidenum">
              <a:rPr lang="en-US" smtClean="0"/>
              <a:t>29</a:t>
            </a:fld>
            <a:endParaRPr lang="en-US"/>
          </a:p>
        </p:txBody>
      </p:sp>
    </p:spTree>
    <p:extLst>
      <p:ext uri="{BB962C8B-B14F-4D97-AF65-F5344CB8AC3E}">
        <p14:creationId xmlns:p14="http://schemas.microsoft.com/office/powerpoint/2010/main" val="1370283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30</a:t>
            </a:fld>
            <a:endParaRPr lang="en-US"/>
          </a:p>
        </p:txBody>
      </p:sp>
    </p:spTree>
    <p:extLst>
      <p:ext uri="{BB962C8B-B14F-4D97-AF65-F5344CB8AC3E}">
        <p14:creationId xmlns:p14="http://schemas.microsoft.com/office/powerpoint/2010/main" val="2871303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31</a:t>
            </a:fld>
            <a:endParaRPr lang="en-US"/>
          </a:p>
        </p:txBody>
      </p:sp>
    </p:spTree>
    <p:extLst>
      <p:ext uri="{BB962C8B-B14F-4D97-AF65-F5344CB8AC3E}">
        <p14:creationId xmlns:p14="http://schemas.microsoft.com/office/powerpoint/2010/main" val="1720294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32</a:t>
            </a:fld>
            <a:endParaRPr lang="en-US"/>
          </a:p>
        </p:txBody>
      </p:sp>
    </p:spTree>
    <p:extLst>
      <p:ext uri="{BB962C8B-B14F-4D97-AF65-F5344CB8AC3E}">
        <p14:creationId xmlns:p14="http://schemas.microsoft.com/office/powerpoint/2010/main" val="118171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33</a:t>
            </a:fld>
            <a:endParaRPr lang="en-US"/>
          </a:p>
        </p:txBody>
      </p:sp>
    </p:spTree>
    <p:extLst>
      <p:ext uri="{BB962C8B-B14F-4D97-AF65-F5344CB8AC3E}">
        <p14:creationId xmlns:p14="http://schemas.microsoft.com/office/powerpoint/2010/main" val="2315967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3550543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34</a:t>
            </a:fld>
            <a:endParaRPr lang="en-US"/>
          </a:p>
        </p:txBody>
      </p:sp>
    </p:spTree>
    <p:extLst>
      <p:ext uri="{BB962C8B-B14F-4D97-AF65-F5344CB8AC3E}">
        <p14:creationId xmlns:p14="http://schemas.microsoft.com/office/powerpoint/2010/main" val="36116269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data points that are close together in high-dimensional space should remain close in the lower-dimensional embedding.</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35</a:t>
            </a:fld>
            <a:endParaRPr lang="en-US"/>
          </a:p>
        </p:txBody>
      </p:sp>
    </p:spTree>
    <p:extLst>
      <p:ext uri="{BB962C8B-B14F-4D97-AF65-F5344CB8AC3E}">
        <p14:creationId xmlns:p14="http://schemas.microsoft.com/office/powerpoint/2010/main" val="1547218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data points that are close together in high-dimensional space should remain close in the lower-dimensional embedding.</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36</a:t>
            </a:fld>
            <a:endParaRPr lang="en-US"/>
          </a:p>
        </p:txBody>
      </p:sp>
    </p:spTree>
    <p:extLst>
      <p:ext uri="{BB962C8B-B14F-4D97-AF65-F5344CB8AC3E}">
        <p14:creationId xmlns:p14="http://schemas.microsoft.com/office/powerpoint/2010/main" val="2860751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data points that are close together in high-dimensional space should remain close in the lower-dimensional embedding.</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37</a:t>
            </a:fld>
            <a:endParaRPr lang="en-US"/>
          </a:p>
        </p:txBody>
      </p:sp>
    </p:spTree>
    <p:extLst>
      <p:ext uri="{BB962C8B-B14F-4D97-AF65-F5344CB8AC3E}">
        <p14:creationId xmlns:p14="http://schemas.microsoft.com/office/powerpoint/2010/main" val="285207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data points that are close together in high-dimensional space should remain close in the lower-dimensional embedding.</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38</a:t>
            </a:fld>
            <a:endParaRPr lang="en-US"/>
          </a:p>
        </p:txBody>
      </p:sp>
    </p:spTree>
    <p:extLst>
      <p:ext uri="{BB962C8B-B14F-4D97-AF65-F5344CB8AC3E}">
        <p14:creationId xmlns:p14="http://schemas.microsoft.com/office/powerpoint/2010/main" val="2308491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W: Similarity (Weight) Matrix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D: degree matrix</a:t>
            </a:r>
            <a:endParaRPr lang="en-US" dirty="0"/>
          </a:p>
          <a:p>
            <a:endParaRPr lang="en-US" dirty="0"/>
          </a:p>
          <a:p>
            <a:endParaRPr lang="en-US" dirty="0"/>
          </a:p>
          <a:p>
            <a:r>
              <a:rPr lang="en-US" b="1" dirty="0"/>
              <a:t>Discard the first eigenvector</a:t>
            </a:r>
            <a:r>
              <a:rPr lang="en-US" dirty="0"/>
              <a:t> (corresponding to the zero eigenvalue, which represents the trivial solution).The next k </a:t>
            </a:r>
            <a:r>
              <a:rPr lang="en-US" b="1" dirty="0"/>
              <a:t>smallest non-zero eigenvectors</a:t>
            </a:r>
            <a:r>
              <a:rPr lang="en-US" dirty="0"/>
              <a:t> form the </a:t>
            </a:r>
            <a:r>
              <a:rPr lang="en-US" b="1" dirty="0"/>
              <a:t>low-dimensional embedding</a:t>
            </a:r>
            <a:r>
              <a:rPr lang="en-US" dirty="0"/>
              <a:t>.</a:t>
            </a:r>
          </a:p>
        </p:txBody>
      </p:sp>
      <p:sp>
        <p:nvSpPr>
          <p:cNvPr id="4" name="Slide Number Placeholder 3"/>
          <p:cNvSpPr>
            <a:spLocks noGrp="1"/>
          </p:cNvSpPr>
          <p:nvPr>
            <p:ph type="sldNum" sz="quarter" idx="5"/>
          </p:nvPr>
        </p:nvSpPr>
        <p:spPr/>
        <p:txBody>
          <a:bodyPr/>
          <a:lstStyle/>
          <a:p>
            <a:fld id="{9706D261-4ACC-5E49-97C5-9D8FD2D9A3AF}" type="slidenum">
              <a:rPr lang="en-US" smtClean="0"/>
              <a:t>39</a:t>
            </a:fld>
            <a:endParaRPr lang="en-US"/>
          </a:p>
        </p:txBody>
      </p:sp>
    </p:spTree>
    <p:extLst>
      <p:ext uri="{BB962C8B-B14F-4D97-AF65-F5344CB8AC3E}">
        <p14:creationId xmlns:p14="http://schemas.microsoft.com/office/powerpoint/2010/main" val="3837993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data points that are close together in high-dimensional space should remain close in the lower-dimensional embedding.</a:t>
            </a:r>
          </a:p>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40</a:t>
            </a:fld>
            <a:endParaRPr lang="en-US"/>
          </a:p>
        </p:txBody>
      </p:sp>
    </p:spTree>
    <p:extLst>
      <p:ext uri="{BB962C8B-B14F-4D97-AF65-F5344CB8AC3E}">
        <p14:creationId xmlns:p14="http://schemas.microsoft.com/office/powerpoint/2010/main" val="177954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9706D261-4ACC-5E49-97C5-9D8FD2D9A3AF}" type="slidenum">
              <a:rPr lang="en-US" smtClean="0"/>
              <a:t>41</a:t>
            </a:fld>
            <a:endParaRPr lang="en-US"/>
          </a:p>
        </p:txBody>
      </p:sp>
    </p:spTree>
    <p:extLst>
      <p:ext uri="{BB962C8B-B14F-4D97-AF65-F5344CB8AC3E}">
        <p14:creationId xmlns:p14="http://schemas.microsoft.com/office/powerpoint/2010/main" val="452165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946603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8</a:t>
            </a:fld>
            <a:endParaRPr lang="en-US"/>
          </a:p>
        </p:txBody>
      </p:sp>
    </p:spTree>
    <p:extLst>
      <p:ext uri="{BB962C8B-B14F-4D97-AF65-F5344CB8AC3E}">
        <p14:creationId xmlns:p14="http://schemas.microsoft.com/office/powerpoint/2010/main" val="1037592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9</a:t>
            </a:fld>
            <a:endParaRPr lang="en-US"/>
          </a:p>
        </p:txBody>
      </p:sp>
    </p:spTree>
    <p:extLst>
      <p:ext uri="{BB962C8B-B14F-4D97-AF65-F5344CB8AC3E}">
        <p14:creationId xmlns:p14="http://schemas.microsoft.com/office/powerpoint/2010/main" val="1399865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10</a:t>
            </a:fld>
            <a:endParaRPr lang="en-US"/>
          </a:p>
        </p:txBody>
      </p:sp>
    </p:spTree>
    <p:extLst>
      <p:ext uri="{BB962C8B-B14F-4D97-AF65-F5344CB8AC3E}">
        <p14:creationId xmlns:p14="http://schemas.microsoft.com/office/powerpoint/2010/main" val="1266493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11</a:t>
            </a:fld>
            <a:endParaRPr lang="en-US"/>
          </a:p>
        </p:txBody>
      </p:sp>
    </p:spTree>
    <p:extLst>
      <p:ext uri="{BB962C8B-B14F-4D97-AF65-F5344CB8AC3E}">
        <p14:creationId xmlns:p14="http://schemas.microsoft.com/office/powerpoint/2010/main" val="77290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12</a:t>
            </a:fld>
            <a:endParaRPr lang="en-US"/>
          </a:p>
        </p:txBody>
      </p:sp>
    </p:spTree>
    <p:extLst>
      <p:ext uri="{BB962C8B-B14F-4D97-AF65-F5344CB8AC3E}">
        <p14:creationId xmlns:p14="http://schemas.microsoft.com/office/powerpoint/2010/main" val="2884470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02903" y="1526204"/>
            <a:ext cx="7734221" cy="1642510"/>
          </a:xfrm>
          <a:prstGeom prst="rect">
            <a:avLst/>
          </a:prstGeo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title of presentation</a:t>
            </a:r>
          </a:p>
        </p:txBody>
      </p:sp>
      <p:sp>
        <p:nvSpPr>
          <p:cNvPr id="11" name="Text Placeholder 19"/>
          <p:cNvSpPr>
            <a:spLocks noGrp="1"/>
          </p:cNvSpPr>
          <p:nvPr userDrawn="1">
            <p:ph type="body" sz="quarter" idx="10"/>
          </p:nvPr>
        </p:nvSpPr>
        <p:spPr>
          <a:xfrm>
            <a:off x="530694" y="3168714"/>
            <a:ext cx="7734222" cy="904362"/>
          </a:xfrm>
          <a:prstGeom prst="rect">
            <a:avLst/>
          </a:prstGeom>
        </p:spPr>
        <p:txBody>
          <a:bodyPr anchor="t">
            <a:noAutofit/>
          </a:bodyPr>
          <a:lstStyle>
            <a:lvl1pPr marL="0" indent="0">
              <a:buNone/>
              <a:defRPr sz="1800" b="1" spc="80" baseline="0">
                <a:solidFill>
                  <a:schemeClr val="bg1">
                    <a:lumMod val="85000"/>
                  </a:schemeClr>
                </a:solidFill>
                <a:latin typeface="Arial"/>
                <a:cs typeface="Arial"/>
              </a:defRPr>
            </a:lvl1pPr>
          </a:lstStyle>
          <a:p>
            <a:pPr lvl="0"/>
            <a:endParaRPr lang="en-US" dirty="0"/>
          </a:p>
        </p:txBody>
      </p:sp>
      <p:pic>
        <p:nvPicPr>
          <p:cNvPr id="3" name="Picture 2" descr="A white letter on a black background&#10;&#10;Description automatically generated">
            <a:extLst>
              <a:ext uri="{FF2B5EF4-FFF2-40B4-BE49-F238E27FC236}">
                <a16:creationId xmlns:a16="http://schemas.microsoft.com/office/drawing/2014/main" id="{F66CDA79-25B0-6EB6-7CA6-84E7FB782F6E}"/>
              </a:ext>
            </a:extLst>
          </p:cNvPr>
          <p:cNvPicPr>
            <a:picLocks noChangeAspect="1"/>
          </p:cNvPicPr>
          <p:nvPr userDrawn="1"/>
        </p:nvPicPr>
        <p:blipFill>
          <a:blip r:embed="rId2"/>
          <a:stretch>
            <a:fillRect/>
          </a:stretch>
        </p:blipFill>
        <p:spPr>
          <a:xfrm>
            <a:off x="219456" y="240854"/>
            <a:ext cx="2743200" cy="572915"/>
          </a:xfrm>
          <a:prstGeom prst="rect">
            <a:avLst/>
          </a:prstGeom>
        </p:spPr>
      </p:pic>
    </p:spTree>
    <p:extLst>
      <p:ext uri="{BB962C8B-B14F-4D97-AF65-F5344CB8AC3E}">
        <p14:creationId xmlns:p14="http://schemas.microsoft.com/office/powerpoint/2010/main" val="1256653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Google Shape;12;p2">
            <a:extLst>
              <a:ext uri="{FF2B5EF4-FFF2-40B4-BE49-F238E27FC236}">
                <a16:creationId xmlns:a16="http://schemas.microsoft.com/office/drawing/2014/main" id="{F4814781-D2E0-BB9A-52FE-558A5608A496}"/>
              </a:ext>
            </a:extLst>
          </p:cNvPr>
          <p:cNvSpPr txBox="1">
            <a:spLocks noGrp="1"/>
          </p:cNvSpPr>
          <p:nvPr>
            <p:ph type="sldNum" idx="12"/>
          </p:nvPr>
        </p:nvSpPr>
        <p:spPr>
          <a:xfrm>
            <a:off x="8472458" y="4742623"/>
            <a:ext cx="548700" cy="393600"/>
          </a:xfrm>
          <a:prstGeom prst="rect">
            <a:avLst/>
          </a:prstGeom>
        </p:spPr>
        <p:txBody>
          <a:bodyPr spcFirstLastPara="1" wrap="square" lIns="91425" tIns="91425" rIns="91425" bIns="91425" anchor="ctr" anchorCtr="0">
            <a:noAutofit/>
          </a:bodyPr>
          <a:lstStyle>
            <a:lvl1pPr lvl="0">
              <a:buNone/>
              <a:defRPr sz="1000">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3" name="Text Placeholder 2">
            <a:extLst>
              <a:ext uri="{FF2B5EF4-FFF2-40B4-BE49-F238E27FC236}">
                <a16:creationId xmlns:a16="http://schemas.microsoft.com/office/drawing/2014/main" id="{396B9398-B774-2782-F8CB-9BC4DA56E6C1}"/>
              </a:ext>
            </a:extLst>
          </p:cNvPr>
          <p:cNvSpPr>
            <a:spLocks noGrp="1"/>
          </p:cNvSpPr>
          <p:nvPr>
            <p:ph idx="10" hasCustomPrompt="1"/>
          </p:nvPr>
        </p:nvSpPr>
        <p:spPr>
          <a:xfrm>
            <a:off x="518824" y="1018070"/>
            <a:ext cx="8015594" cy="3421968"/>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2000">
                <a:solidFill>
                  <a:schemeClr val="bg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sp>
        <p:nvSpPr>
          <p:cNvPr id="4" name="Title 1">
            <a:extLst>
              <a:ext uri="{FF2B5EF4-FFF2-40B4-BE49-F238E27FC236}">
                <a16:creationId xmlns:a16="http://schemas.microsoft.com/office/drawing/2014/main" id="{7BC6BC80-D9CD-AC65-974F-2D4A4143B04B}"/>
              </a:ext>
            </a:extLst>
          </p:cNvPr>
          <p:cNvSpPr>
            <a:spLocks noGrp="1"/>
          </p:cNvSpPr>
          <p:nvPr>
            <p:ph type="ctrTitle" hasCustomPrompt="1"/>
          </p:nvPr>
        </p:nvSpPr>
        <p:spPr>
          <a:xfrm>
            <a:off x="529827" y="231767"/>
            <a:ext cx="8004391" cy="699065"/>
          </a:xfrm>
          <a:prstGeom prst="rect">
            <a:avLst/>
          </a:prstGeo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6" name="Rectangle 5">
            <a:extLst>
              <a:ext uri="{FF2B5EF4-FFF2-40B4-BE49-F238E27FC236}">
                <a16:creationId xmlns:a16="http://schemas.microsoft.com/office/drawing/2014/main" id="{6EC6F567-5DC6-40EB-858D-D4832F0B02BD}"/>
              </a:ext>
            </a:extLst>
          </p:cNvPr>
          <p:cNvSpPr/>
          <p:nvPr userDrawn="1"/>
        </p:nvSpPr>
        <p:spPr>
          <a:xfrm>
            <a:off x="0" y="393953"/>
            <a:ext cx="82664" cy="387197"/>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37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A48AF1F-57C9-4340-ED83-D195CCAF894D}"/>
              </a:ext>
            </a:extLst>
          </p:cNvPr>
          <p:cNvGrpSpPr/>
          <p:nvPr userDrawn="1"/>
        </p:nvGrpSpPr>
        <p:grpSpPr>
          <a:xfrm>
            <a:off x="1" y="4734807"/>
            <a:ext cx="9144000" cy="408693"/>
            <a:chOff x="1" y="4734807"/>
            <a:chExt cx="9144000" cy="408693"/>
          </a:xfrm>
        </p:grpSpPr>
        <p:sp>
          <p:nvSpPr>
            <p:cNvPr id="16" name="Rectangle 15">
              <a:extLst>
                <a:ext uri="{FF2B5EF4-FFF2-40B4-BE49-F238E27FC236}">
                  <a16:creationId xmlns:a16="http://schemas.microsoft.com/office/drawing/2014/main" id="{95334BEC-05BE-25FA-48A1-D36660C453AD}"/>
                </a:ext>
              </a:extLst>
            </p:cNvPr>
            <p:cNvSpPr/>
            <p:nvPr userDrawn="1"/>
          </p:nvSpPr>
          <p:spPr>
            <a:xfrm>
              <a:off x="1" y="4734807"/>
              <a:ext cx="9144000" cy="408693"/>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descr="A white letter on a black background&#10;&#10;Description automatically generated">
              <a:extLst>
                <a:ext uri="{FF2B5EF4-FFF2-40B4-BE49-F238E27FC236}">
                  <a16:creationId xmlns:a16="http://schemas.microsoft.com/office/drawing/2014/main" id="{DBE25BB1-0975-2D81-C976-319168E74AF1}"/>
                </a:ext>
              </a:extLst>
            </p:cNvPr>
            <p:cNvPicPr>
              <a:picLocks noChangeAspect="1"/>
            </p:cNvPicPr>
            <p:nvPr userDrawn="1"/>
          </p:nvPicPr>
          <p:blipFill>
            <a:blip r:embed="rId2"/>
            <a:stretch>
              <a:fillRect/>
            </a:stretch>
          </p:blipFill>
          <p:spPr>
            <a:xfrm>
              <a:off x="529827" y="4822044"/>
              <a:ext cx="1152669" cy="240734"/>
            </a:xfrm>
            <a:prstGeom prst="rect">
              <a:avLst/>
            </a:prstGeom>
          </p:spPr>
        </p:pic>
      </p:grpSp>
      <p:sp>
        <p:nvSpPr>
          <p:cNvPr id="18" name="Google Shape;12;p2">
            <a:extLst>
              <a:ext uri="{FF2B5EF4-FFF2-40B4-BE49-F238E27FC236}">
                <a16:creationId xmlns:a16="http://schemas.microsoft.com/office/drawing/2014/main" id="{DCFF45CE-24E6-BB60-2170-345705840BCB}"/>
              </a:ext>
            </a:extLst>
          </p:cNvPr>
          <p:cNvSpPr txBox="1">
            <a:spLocks noGrp="1"/>
          </p:cNvSpPr>
          <p:nvPr>
            <p:ph type="sldNum" idx="12"/>
          </p:nvPr>
        </p:nvSpPr>
        <p:spPr>
          <a:xfrm>
            <a:off x="8472458" y="4742623"/>
            <a:ext cx="548700" cy="393600"/>
          </a:xfrm>
          <a:prstGeom prst="rect">
            <a:avLst/>
          </a:prstGeom>
        </p:spPr>
        <p:txBody>
          <a:bodyPr spcFirstLastPara="1" wrap="square" lIns="91425" tIns="91425" rIns="91425" bIns="91425" anchor="ctr" anchorCtr="0">
            <a:noAutofit/>
          </a:bodyPr>
          <a:lstStyle>
            <a:lvl1pPr lvl="0">
              <a:buNone/>
              <a:defRPr sz="1000">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315652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3DE6B2D-C83E-2974-54C8-D25F8242114E}"/>
              </a:ext>
            </a:extLst>
          </p:cNvPr>
          <p:cNvGrpSpPr/>
          <p:nvPr userDrawn="1"/>
        </p:nvGrpSpPr>
        <p:grpSpPr>
          <a:xfrm>
            <a:off x="1" y="4734807"/>
            <a:ext cx="9144000" cy="408693"/>
            <a:chOff x="1" y="4734807"/>
            <a:chExt cx="9144000" cy="408693"/>
          </a:xfrm>
        </p:grpSpPr>
        <p:sp>
          <p:nvSpPr>
            <p:cNvPr id="10" name="Rectangle 9">
              <a:extLst>
                <a:ext uri="{FF2B5EF4-FFF2-40B4-BE49-F238E27FC236}">
                  <a16:creationId xmlns:a16="http://schemas.microsoft.com/office/drawing/2014/main" id="{FCD87A01-F11F-A27E-BDB8-E486B51677CB}"/>
                </a:ext>
              </a:extLst>
            </p:cNvPr>
            <p:cNvSpPr/>
            <p:nvPr userDrawn="1"/>
          </p:nvSpPr>
          <p:spPr>
            <a:xfrm>
              <a:off x="1" y="4734807"/>
              <a:ext cx="9144000" cy="408693"/>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A white letter on a black background&#10;&#10;Description automatically generated">
              <a:extLst>
                <a:ext uri="{FF2B5EF4-FFF2-40B4-BE49-F238E27FC236}">
                  <a16:creationId xmlns:a16="http://schemas.microsoft.com/office/drawing/2014/main" id="{FAC1893D-34A4-54E5-BC8E-C3BDE64EA5C5}"/>
                </a:ext>
              </a:extLst>
            </p:cNvPr>
            <p:cNvPicPr>
              <a:picLocks noChangeAspect="1"/>
            </p:cNvPicPr>
            <p:nvPr userDrawn="1"/>
          </p:nvPicPr>
          <p:blipFill>
            <a:blip r:embed="rId2"/>
            <a:stretch>
              <a:fillRect/>
            </a:stretch>
          </p:blipFill>
          <p:spPr>
            <a:xfrm>
              <a:off x="529827" y="4822044"/>
              <a:ext cx="1152669" cy="240734"/>
            </a:xfrm>
            <a:prstGeom prst="rect">
              <a:avLst/>
            </a:prstGeom>
          </p:spPr>
        </p:pic>
      </p:grpSp>
      <p:sp>
        <p:nvSpPr>
          <p:cNvPr id="13" name="Google Shape;12;p2">
            <a:extLst>
              <a:ext uri="{FF2B5EF4-FFF2-40B4-BE49-F238E27FC236}">
                <a16:creationId xmlns:a16="http://schemas.microsoft.com/office/drawing/2014/main" id="{7023A6B5-F0B1-D517-247C-E0E716D4AB6E}"/>
              </a:ext>
            </a:extLst>
          </p:cNvPr>
          <p:cNvSpPr txBox="1">
            <a:spLocks noGrp="1"/>
          </p:cNvSpPr>
          <p:nvPr>
            <p:ph type="sldNum" idx="12"/>
          </p:nvPr>
        </p:nvSpPr>
        <p:spPr>
          <a:xfrm>
            <a:off x="8472458" y="4742623"/>
            <a:ext cx="548700" cy="393600"/>
          </a:xfrm>
          <a:prstGeom prst="rect">
            <a:avLst/>
          </a:prstGeom>
        </p:spPr>
        <p:txBody>
          <a:bodyPr spcFirstLastPara="1" wrap="square" lIns="91425" tIns="91425" rIns="91425" bIns="91425" anchor="ctr" anchorCtr="0">
            <a:noAutofit/>
          </a:bodyPr>
          <a:lstStyle>
            <a:lvl1pPr lvl="0">
              <a:buNone/>
              <a:defRPr sz="1000">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727036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with footer: black">
    <p:bg>
      <p:bgPr>
        <a:solidFill>
          <a:srgbClr val="252626"/>
        </a:solidFill>
        <a:effectLst/>
      </p:bgPr>
    </p:bg>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4411F2FC-A2C0-9BE0-D33D-EB555E5819AB}"/>
              </a:ext>
            </a:extLst>
          </p:cNvPr>
          <p:cNvSpPr>
            <a:spLocks noGrp="1"/>
          </p:cNvSpPr>
          <p:nvPr>
            <p:ph type="title" hasCustomPrompt="1"/>
          </p:nvPr>
        </p:nvSpPr>
        <p:spPr>
          <a:xfrm>
            <a:off x="506694" y="2274522"/>
            <a:ext cx="6802482" cy="656910"/>
          </a:xfrm>
          <a:prstGeom prst="rect">
            <a:avLst/>
          </a:prstGeo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Tree>
    <p:extLst>
      <p:ext uri="{BB962C8B-B14F-4D97-AF65-F5344CB8AC3E}">
        <p14:creationId xmlns:p14="http://schemas.microsoft.com/office/powerpoint/2010/main" val="3354787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Half-hal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56E64F-7A2D-C8B1-FF9B-3729F67A6F6D}"/>
              </a:ext>
            </a:extLst>
          </p:cNvPr>
          <p:cNvSpPr/>
          <p:nvPr userDrawn="1"/>
        </p:nvSpPr>
        <p:spPr>
          <a:xfrm>
            <a:off x="4572000" y="0"/>
            <a:ext cx="4572000" cy="514350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A white letter on a black background&#10;&#10;Description automatically generated">
            <a:extLst>
              <a:ext uri="{FF2B5EF4-FFF2-40B4-BE49-F238E27FC236}">
                <a16:creationId xmlns:a16="http://schemas.microsoft.com/office/drawing/2014/main" id="{2C1872C7-32A0-73C8-412E-E66FA2A83383}"/>
              </a:ext>
            </a:extLst>
          </p:cNvPr>
          <p:cNvPicPr>
            <a:picLocks noChangeAspect="1"/>
          </p:cNvPicPr>
          <p:nvPr userDrawn="1"/>
        </p:nvPicPr>
        <p:blipFill>
          <a:blip r:embed="rId2"/>
          <a:stretch>
            <a:fillRect/>
          </a:stretch>
        </p:blipFill>
        <p:spPr>
          <a:xfrm>
            <a:off x="7581755" y="4764024"/>
            <a:ext cx="1152669" cy="240734"/>
          </a:xfrm>
          <a:prstGeom prst="rect">
            <a:avLst/>
          </a:prstGeom>
        </p:spPr>
      </p:pic>
      <p:sp>
        <p:nvSpPr>
          <p:cNvPr id="3" name="Text Placeholder 2">
            <a:extLst>
              <a:ext uri="{FF2B5EF4-FFF2-40B4-BE49-F238E27FC236}">
                <a16:creationId xmlns:a16="http://schemas.microsoft.com/office/drawing/2014/main" id="{576F7C97-E874-CA4F-AC65-E554EE1F1D49}"/>
              </a:ext>
            </a:extLst>
          </p:cNvPr>
          <p:cNvSpPr>
            <a:spLocks noGrp="1"/>
          </p:cNvSpPr>
          <p:nvPr>
            <p:ph idx="11" hasCustomPrompt="1"/>
          </p:nvPr>
        </p:nvSpPr>
        <p:spPr>
          <a:xfrm>
            <a:off x="518824" y="1223848"/>
            <a:ext cx="3433244" cy="3510959"/>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20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sp>
        <p:nvSpPr>
          <p:cNvPr id="10" name="Title 1">
            <a:extLst>
              <a:ext uri="{FF2B5EF4-FFF2-40B4-BE49-F238E27FC236}">
                <a16:creationId xmlns:a16="http://schemas.microsoft.com/office/drawing/2014/main" id="{E13BA6FC-5565-2743-710F-CDCC64CB0CD8}"/>
              </a:ext>
            </a:extLst>
          </p:cNvPr>
          <p:cNvSpPr>
            <a:spLocks noGrp="1"/>
          </p:cNvSpPr>
          <p:nvPr>
            <p:ph type="ctrTitle" hasCustomPrompt="1"/>
          </p:nvPr>
        </p:nvSpPr>
        <p:spPr>
          <a:xfrm>
            <a:off x="529827" y="384166"/>
            <a:ext cx="3433245" cy="699065"/>
          </a:xfrm>
          <a:prstGeom prst="rect">
            <a:avLst/>
          </a:prstGeo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18" name="Text Placeholder 19">
            <a:extLst>
              <a:ext uri="{FF2B5EF4-FFF2-40B4-BE49-F238E27FC236}">
                <a16:creationId xmlns:a16="http://schemas.microsoft.com/office/drawing/2014/main" id="{03C56669-7BA8-5069-4779-137CD69C9466}"/>
              </a:ext>
            </a:extLst>
          </p:cNvPr>
          <p:cNvSpPr>
            <a:spLocks noGrp="1"/>
          </p:cNvSpPr>
          <p:nvPr>
            <p:ph type="body" sz="quarter" idx="10"/>
          </p:nvPr>
        </p:nvSpPr>
        <p:spPr>
          <a:xfrm>
            <a:off x="5135876" y="1339914"/>
            <a:ext cx="3444248" cy="393636"/>
          </a:xfrm>
          <a:prstGeom prst="rect">
            <a:avLst/>
          </a:prstGeom>
        </p:spPr>
        <p:txBody>
          <a:bodyPr anchor="t">
            <a:noAutofit/>
          </a:bodyPr>
          <a:lstStyle>
            <a:lvl1pPr marL="0" indent="0">
              <a:buNone/>
              <a:defRPr sz="1800" b="1" spc="80" baseline="0">
                <a:solidFill>
                  <a:schemeClr val="bg1">
                    <a:lumMod val="85000"/>
                  </a:schemeClr>
                </a:solidFill>
                <a:latin typeface="Arial"/>
                <a:cs typeface="Arial"/>
              </a:defRPr>
            </a:lvl1pPr>
          </a:lstStyle>
          <a:p>
            <a:pPr lvl="0"/>
            <a:endParaRPr lang="en-US" dirty="0"/>
          </a:p>
        </p:txBody>
      </p:sp>
      <p:sp>
        <p:nvSpPr>
          <p:cNvPr id="19" name="Content Placeholder 16">
            <a:extLst>
              <a:ext uri="{FF2B5EF4-FFF2-40B4-BE49-F238E27FC236}">
                <a16:creationId xmlns:a16="http://schemas.microsoft.com/office/drawing/2014/main" id="{AD15195E-CCE0-FAED-2ABF-2BAB596E0603}"/>
              </a:ext>
            </a:extLst>
          </p:cNvPr>
          <p:cNvSpPr>
            <a:spLocks noGrp="1"/>
          </p:cNvSpPr>
          <p:nvPr>
            <p:ph sz="quarter" idx="12"/>
          </p:nvPr>
        </p:nvSpPr>
        <p:spPr>
          <a:xfrm>
            <a:off x="5135875" y="386394"/>
            <a:ext cx="3444248" cy="694607"/>
          </a:xfrm>
        </p:spPr>
        <p:txBody>
          <a:bodyPr anchor="ctr">
            <a:normAutofit/>
          </a:bodyPr>
          <a:lstStyle>
            <a:lvl1pPr marL="0" indent="0">
              <a:buNone/>
              <a:defRPr sz="3000" b="1">
                <a:solidFill>
                  <a:schemeClr val="bg1"/>
                </a:solidFill>
              </a:defRPr>
            </a:lvl1pPr>
          </a:lstStyle>
          <a:p>
            <a:pPr lvl="0"/>
            <a:endParaRPr lang="en-US" dirty="0"/>
          </a:p>
        </p:txBody>
      </p:sp>
    </p:spTree>
    <p:extLst>
      <p:ext uri="{BB962C8B-B14F-4D97-AF65-F5344CB8AC3E}">
        <p14:creationId xmlns:p14="http://schemas.microsoft.com/office/powerpoint/2010/main" val="2885078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Half-hal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56E64F-7A2D-C8B1-FF9B-3729F67A6F6D}"/>
              </a:ext>
            </a:extLst>
          </p:cNvPr>
          <p:cNvSpPr/>
          <p:nvPr userDrawn="1"/>
        </p:nvSpPr>
        <p:spPr>
          <a:xfrm>
            <a:off x="4572000" y="0"/>
            <a:ext cx="4572000" cy="514350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19">
            <a:extLst>
              <a:ext uri="{FF2B5EF4-FFF2-40B4-BE49-F238E27FC236}">
                <a16:creationId xmlns:a16="http://schemas.microsoft.com/office/drawing/2014/main" id="{77B5210B-F709-1DAD-EE57-F78D042CF581}"/>
              </a:ext>
            </a:extLst>
          </p:cNvPr>
          <p:cNvSpPr>
            <a:spLocks noGrp="1"/>
          </p:cNvSpPr>
          <p:nvPr>
            <p:ph type="body" sz="quarter" idx="10"/>
          </p:nvPr>
        </p:nvSpPr>
        <p:spPr>
          <a:xfrm>
            <a:off x="5135876" y="1339914"/>
            <a:ext cx="3444248" cy="393636"/>
          </a:xfrm>
          <a:prstGeom prst="rect">
            <a:avLst/>
          </a:prstGeom>
        </p:spPr>
        <p:txBody>
          <a:bodyPr anchor="t">
            <a:noAutofit/>
          </a:bodyPr>
          <a:lstStyle>
            <a:lvl1pPr marL="0" indent="0">
              <a:buNone/>
              <a:defRPr sz="1800" b="1" spc="80" baseline="0">
                <a:solidFill>
                  <a:schemeClr val="bg1">
                    <a:lumMod val="85000"/>
                  </a:schemeClr>
                </a:solidFill>
                <a:latin typeface="Arial"/>
                <a:cs typeface="Arial"/>
              </a:defRPr>
            </a:lvl1pPr>
          </a:lstStyle>
          <a:p>
            <a:pPr lvl="0"/>
            <a:endParaRPr lang="en-US" dirty="0"/>
          </a:p>
        </p:txBody>
      </p:sp>
      <p:sp>
        <p:nvSpPr>
          <p:cNvPr id="11" name="Text Placeholder 2">
            <a:extLst>
              <a:ext uri="{FF2B5EF4-FFF2-40B4-BE49-F238E27FC236}">
                <a16:creationId xmlns:a16="http://schemas.microsoft.com/office/drawing/2014/main" id="{8EC0DFDF-A295-51A3-356E-CB46F1C090A4}"/>
              </a:ext>
            </a:extLst>
          </p:cNvPr>
          <p:cNvSpPr>
            <a:spLocks noGrp="1"/>
          </p:cNvSpPr>
          <p:nvPr>
            <p:ph idx="11" hasCustomPrompt="1"/>
          </p:nvPr>
        </p:nvSpPr>
        <p:spPr>
          <a:xfrm>
            <a:off x="518824" y="1223848"/>
            <a:ext cx="3433244" cy="3510959"/>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20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sp>
        <p:nvSpPr>
          <p:cNvPr id="12" name="Title 1">
            <a:extLst>
              <a:ext uri="{FF2B5EF4-FFF2-40B4-BE49-F238E27FC236}">
                <a16:creationId xmlns:a16="http://schemas.microsoft.com/office/drawing/2014/main" id="{D8F5C5E6-66F5-D049-DB95-0D0A3D05323E}"/>
              </a:ext>
            </a:extLst>
          </p:cNvPr>
          <p:cNvSpPr>
            <a:spLocks noGrp="1"/>
          </p:cNvSpPr>
          <p:nvPr>
            <p:ph type="ctrTitle" hasCustomPrompt="1"/>
          </p:nvPr>
        </p:nvSpPr>
        <p:spPr>
          <a:xfrm>
            <a:off x="529827" y="384166"/>
            <a:ext cx="3433245" cy="699065"/>
          </a:xfrm>
          <a:prstGeom prst="rect">
            <a:avLst/>
          </a:prstGeo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13" name="Content Placeholder 16">
            <a:extLst>
              <a:ext uri="{FF2B5EF4-FFF2-40B4-BE49-F238E27FC236}">
                <a16:creationId xmlns:a16="http://schemas.microsoft.com/office/drawing/2014/main" id="{F9CF17A2-F390-A7A4-B29A-65EE18771452}"/>
              </a:ext>
            </a:extLst>
          </p:cNvPr>
          <p:cNvSpPr>
            <a:spLocks noGrp="1"/>
          </p:cNvSpPr>
          <p:nvPr>
            <p:ph sz="quarter" idx="12"/>
          </p:nvPr>
        </p:nvSpPr>
        <p:spPr>
          <a:xfrm>
            <a:off x="5135875" y="386394"/>
            <a:ext cx="3444248" cy="694607"/>
          </a:xfrm>
        </p:spPr>
        <p:txBody>
          <a:bodyPr anchor="ctr">
            <a:normAutofit/>
          </a:bodyPr>
          <a:lstStyle>
            <a:lvl1pPr marL="0" indent="0">
              <a:buNone/>
              <a:defRPr sz="3000" b="1">
                <a:solidFill>
                  <a:schemeClr val="bg1"/>
                </a:solidFill>
              </a:defRPr>
            </a:lvl1pPr>
          </a:lstStyle>
          <a:p>
            <a:pPr lvl="0"/>
            <a:endParaRPr lang="en-US" dirty="0"/>
          </a:p>
        </p:txBody>
      </p:sp>
    </p:spTree>
    <p:extLst>
      <p:ext uri="{BB962C8B-B14F-4D97-AF65-F5344CB8AC3E}">
        <p14:creationId xmlns:p14="http://schemas.microsoft.com/office/powerpoint/2010/main" val="3028315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hal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56E64F-7A2D-C8B1-FF9B-3729F67A6F6D}"/>
              </a:ext>
            </a:extLst>
          </p:cNvPr>
          <p:cNvSpPr/>
          <p:nvPr userDrawn="1"/>
        </p:nvSpPr>
        <p:spPr>
          <a:xfrm>
            <a:off x="0" y="0"/>
            <a:ext cx="4572000" cy="514350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42329DC-60F5-2DA6-120A-61D9B677A68F}"/>
              </a:ext>
            </a:extLst>
          </p:cNvPr>
          <p:cNvSpPr>
            <a:spLocks noGrp="1"/>
          </p:cNvSpPr>
          <p:nvPr>
            <p:ph type="ctrTitle" hasCustomPrompt="1"/>
          </p:nvPr>
        </p:nvSpPr>
        <p:spPr>
          <a:xfrm>
            <a:off x="409575" y="384048"/>
            <a:ext cx="3752849" cy="699065"/>
          </a:xfrm>
          <a:prstGeom prst="rect">
            <a:avLst/>
          </a:prstGeo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5" name="Text Placeholder 19">
            <a:extLst>
              <a:ext uri="{FF2B5EF4-FFF2-40B4-BE49-F238E27FC236}">
                <a16:creationId xmlns:a16="http://schemas.microsoft.com/office/drawing/2014/main" id="{3901FB2A-C19C-C5CF-31D0-02011946CF63}"/>
              </a:ext>
            </a:extLst>
          </p:cNvPr>
          <p:cNvSpPr>
            <a:spLocks noGrp="1"/>
          </p:cNvSpPr>
          <p:nvPr>
            <p:ph type="body" sz="quarter" idx="10"/>
          </p:nvPr>
        </p:nvSpPr>
        <p:spPr>
          <a:xfrm>
            <a:off x="409575" y="1339914"/>
            <a:ext cx="3752849" cy="393636"/>
          </a:xfrm>
          <a:prstGeom prst="rect">
            <a:avLst/>
          </a:prstGeom>
        </p:spPr>
        <p:txBody>
          <a:bodyPr anchor="t">
            <a:noAutofit/>
          </a:bodyPr>
          <a:lstStyle>
            <a:lvl1pPr marL="0" indent="0">
              <a:buNone/>
              <a:defRPr sz="1800" b="1" spc="80" baseline="0">
                <a:solidFill>
                  <a:schemeClr val="bg1">
                    <a:lumMod val="85000"/>
                  </a:schemeClr>
                </a:solidFill>
                <a:latin typeface="Arial"/>
                <a:cs typeface="Arial"/>
              </a:defRPr>
            </a:lvl1pPr>
          </a:lstStyle>
          <a:p>
            <a:pPr lvl="0"/>
            <a:endParaRPr lang="en-US" dirty="0"/>
          </a:p>
        </p:txBody>
      </p:sp>
      <p:pic>
        <p:nvPicPr>
          <p:cNvPr id="11" name="Picture 10" descr="A white letter on a black background&#10;&#10;Description automatically generated">
            <a:extLst>
              <a:ext uri="{FF2B5EF4-FFF2-40B4-BE49-F238E27FC236}">
                <a16:creationId xmlns:a16="http://schemas.microsoft.com/office/drawing/2014/main" id="{2C1872C7-32A0-73C8-412E-E66FA2A83383}"/>
              </a:ext>
            </a:extLst>
          </p:cNvPr>
          <p:cNvPicPr>
            <a:picLocks noChangeAspect="1"/>
          </p:cNvPicPr>
          <p:nvPr userDrawn="1"/>
        </p:nvPicPr>
        <p:blipFill>
          <a:blip r:embed="rId2"/>
          <a:stretch>
            <a:fillRect/>
          </a:stretch>
        </p:blipFill>
        <p:spPr>
          <a:xfrm>
            <a:off x="409575" y="4764024"/>
            <a:ext cx="1152669" cy="240734"/>
          </a:xfrm>
          <a:prstGeom prst="rect">
            <a:avLst/>
          </a:prstGeom>
        </p:spPr>
      </p:pic>
    </p:spTree>
    <p:extLst>
      <p:ext uri="{BB962C8B-B14F-4D97-AF65-F5344CB8AC3E}">
        <p14:creationId xmlns:p14="http://schemas.microsoft.com/office/powerpoint/2010/main" val="1493469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Half-hal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56E64F-7A2D-C8B1-FF9B-3729F67A6F6D}"/>
              </a:ext>
            </a:extLst>
          </p:cNvPr>
          <p:cNvSpPr/>
          <p:nvPr userDrawn="1"/>
        </p:nvSpPr>
        <p:spPr>
          <a:xfrm>
            <a:off x="-1" y="0"/>
            <a:ext cx="5892801" cy="514350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42329DC-60F5-2DA6-120A-61D9B677A68F}"/>
              </a:ext>
            </a:extLst>
          </p:cNvPr>
          <p:cNvSpPr>
            <a:spLocks noGrp="1"/>
          </p:cNvSpPr>
          <p:nvPr>
            <p:ph type="ctrTitle" hasCustomPrompt="1"/>
          </p:nvPr>
        </p:nvSpPr>
        <p:spPr>
          <a:xfrm>
            <a:off x="409575" y="384048"/>
            <a:ext cx="5020381" cy="699065"/>
          </a:xfrm>
          <a:prstGeom prst="rect">
            <a:avLst/>
          </a:prstGeo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5" name="Text Placeholder 19">
            <a:extLst>
              <a:ext uri="{FF2B5EF4-FFF2-40B4-BE49-F238E27FC236}">
                <a16:creationId xmlns:a16="http://schemas.microsoft.com/office/drawing/2014/main" id="{3901FB2A-C19C-C5CF-31D0-02011946CF63}"/>
              </a:ext>
            </a:extLst>
          </p:cNvPr>
          <p:cNvSpPr>
            <a:spLocks noGrp="1"/>
          </p:cNvSpPr>
          <p:nvPr>
            <p:ph type="body" sz="quarter" idx="10"/>
          </p:nvPr>
        </p:nvSpPr>
        <p:spPr>
          <a:xfrm>
            <a:off x="409575" y="1339914"/>
            <a:ext cx="5020381" cy="393636"/>
          </a:xfrm>
          <a:prstGeom prst="rect">
            <a:avLst/>
          </a:prstGeom>
        </p:spPr>
        <p:txBody>
          <a:bodyPr anchor="t">
            <a:noAutofit/>
          </a:bodyPr>
          <a:lstStyle>
            <a:lvl1pPr marL="0" indent="0">
              <a:buNone/>
              <a:defRPr sz="1800" b="1" spc="80" baseline="0">
                <a:solidFill>
                  <a:schemeClr val="bg1">
                    <a:lumMod val="85000"/>
                  </a:schemeClr>
                </a:solidFill>
                <a:latin typeface="Arial"/>
                <a:cs typeface="Arial"/>
              </a:defRPr>
            </a:lvl1pPr>
          </a:lstStyle>
          <a:p>
            <a:pPr lvl="0"/>
            <a:endParaRPr lang="en-US" dirty="0"/>
          </a:p>
        </p:txBody>
      </p:sp>
      <p:pic>
        <p:nvPicPr>
          <p:cNvPr id="11" name="Picture 10" descr="A white letter on a black background&#10;&#10;Description automatically generated">
            <a:extLst>
              <a:ext uri="{FF2B5EF4-FFF2-40B4-BE49-F238E27FC236}">
                <a16:creationId xmlns:a16="http://schemas.microsoft.com/office/drawing/2014/main" id="{2C1872C7-32A0-73C8-412E-E66FA2A83383}"/>
              </a:ext>
            </a:extLst>
          </p:cNvPr>
          <p:cNvPicPr>
            <a:picLocks noChangeAspect="1"/>
          </p:cNvPicPr>
          <p:nvPr userDrawn="1"/>
        </p:nvPicPr>
        <p:blipFill>
          <a:blip r:embed="rId2"/>
          <a:stretch>
            <a:fillRect/>
          </a:stretch>
        </p:blipFill>
        <p:spPr>
          <a:xfrm>
            <a:off x="409575" y="4764024"/>
            <a:ext cx="1152669" cy="240734"/>
          </a:xfrm>
          <a:prstGeom prst="rect">
            <a:avLst/>
          </a:prstGeom>
        </p:spPr>
      </p:pic>
    </p:spTree>
    <p:extLst>
      <p:ext uri="{BB962C8B-B14F-4D97-AF65-F5344CB8AC3E}">
        <p14:creationId xmlns:p14="http://schemas.microsoft.com/office/powerpoint/2010/main" val="1232842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alf-hal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56E64F-7A2D-C8B1-FF9B-3729F67A6F6D}"/>
              </a:ext>
            </a:extLst>
          </p:cNvPr>
          <p:cNvSpPr/>
          <p:nvPr userDrawn="1"/>
        </p:nvSpPr>
        <p:spPr>
          <a:xfrm>
            <a:off x="0" y="0"/>
            <a:ext cx="4572000" cy="514350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42329DC-60F5-2DA6-120A-61D9B677A68F}"/>
              </a:ext>
            </a:extLst>
          </p:cNvPr>
          <p:cNvSpPr>
            <a:spLocks noGrp="1"/>
          </p:cNvSpPr>
          <p:nvPr>
            <p:ph type="ctrTitle" hasCustomPrompt="1"/>
          </p:nvPr>
        </p:nvSpPr>
        <p:spPr>
          <a:xfrm>
            <a:off x="409575" y="384048"/>
            <a:ext cx="3752849" cy="699065"/>
          </a:xfrm>
          <a:prstGeom prst="rect">
            <a:avLst/>
          </a:prstGeo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5" name="Text Placeholder 19">
            <a:extLst>
              <a:ext uri="{FF2B5EF4-FFF2-40B4-BE49-F238E27FC236}">
                <a16:creationId xmlns:a16="http://schemas.microsoft.com/office/drawing/2014/main" id="{3901FB2A-C19C-C5CF-31D0-02011946CF63}"/>
              </a:ext>
            </a:extLst>
          </p:cNvPr>
          <p:cNvSpPr>
            <a:spLocks noGrp="1"/>
          </p:cNvSpPr>
          <p:nvPr>
            <p:ph type="body" sz="quarter" idx="10"/>
          </p:nvPr>
        </p:nvSpPr>
        <p:spPr>
          <a:xfrm>
            <a:off x="409575" y="1339914"/>
            <a:ext cx="3752849" cy="393636"/>
          </a:xfrm>
          <a:prstGeom prst="rect">
            <a:avLst/>
          </a:prstGeom>
        </p:spPr>
        <p:txBody>
          <a:bodyPr anchor="t">
            <a:noAutofit/>
          </a:bodyPr>
          <a:lstStyle>
            <a:lvl1pPr marL="0" indent="0">
              <a:buNone/>
              <a:defRPr sz="1800" b="1" spc="80" baseline="0">
                <a:solidFill>
                  <a:schemeClr val="bg1">
                    <a:lumMod val="85000"/>
                  </a:schemeClr>
                </a:solidFill>
                <a:latin typeface="Arial"/>
                <a:cs typeface="Arial"/>
              </a:defRPr>
            </a:lvl1pPr>
          </a:lstStyle>
          <a:p>
            <a:pPr lvl="0"/>
            <a:endParaRPr lang="en-US" dirty="0"/>
          </a:p>
        </p:txBody>
      </p:sp>
    </p:spTree>
    <p:extLst>
      <p:ext uri="{BB962C8B-B14F-4D97-AF65-F5344CB8AC3E}">
        <p14:creationId xmlns:p14="http://schemas.microsoft.com/office/powerpoint/2010/main" val="3414960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552000"/>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20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dirty="0"/>
              <a:t>Click to edit Master text styles</a:t>
            </a:r>
          </a:p>
        </p:txBody>
      </p:sp>
      <p:sp>
        <p:nvSpPr>
          <p:cNvPr id="10" name="Rectangle 9"/>
          <p:cNvSpPr/>
          <p:nvPr userDrawn="1"/>
        </p:nvSpPr>
        <p:spPr>
          <a:xfrm>
            <a:off x="-15847" y="680397"/>
            <a:ext cx="82664" cy="3871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2970" y="4033752"/>
            <a:ext cx="950924" cy="1044347"/>
          </a:xfrm>
          <a:prstGeom prst="rect">
            <a:avLst/>
          </a:prstGeom>
        </p:spPr>
      </p:pic>
      <p:pic>
        <p:nvPicPr>
          <p:cNvPr id="2" name="Picture 1" descr="A white letter on a black background&#10;&#10;Description automatically generated">
            <a:extLst>
              <a:ext uri="{FF2B5EF4-FFF2-40B4-BE49-F238E27FC236}">
                <a16:creationId xmlns:a16="http://schemas.microsoft.com/office/drawing/2014/main" id="{7E22FFA0-3553-AA76-2E95-7CAAEE2E2A5A}"/>
              </a:ext>
            </a:extLst>
          </p:cNvPr>
          <p:cNvPicPr>
            <a:picLocks noChangeAspect="1"/>
          </p:cNvPicPr>
          <p:nvPr userDrawn="1"/>
        </p:nvPicPr>
        <p:blipFill>
          <a:blip r:embed="rId3"/>
          <a:stretch>
            <a:fillRect/>
          </a:stretch>
        </p:blipFill>
        <p:spPr>
          <a:xfrm>
            <a:off x="713339" y="4259132"/>
            <a:ext cx="2587645" cy="540427"/>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552000"/>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06694" y="2274522"/>
            <a:ext cx="6802482" cy="656910"/>
          </a:xfrm>
          <a:prstGeom prst="rect">
            <a:avLst/>
          </a:prstGeo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032786"/>
            <a:ext cx="3700462" cy="252412"/>
          </a:xfrm>
          <a:prstGeom prst="rect">
            <a:avLst/>
          </a:prstGeo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subtitle-badge">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518824" y="1679846"/>
            <a:ext cx="8015594" cy="2760191"/>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20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sp>
        <p:nvSpPr>
          <p:cNvPr id="2" name="Title 1"/>
          <p:cNvSpPr>
            <a:spLocks noGrp="1"/>
          </p:cNvSpPr>
          <p:nvPr>
            <p:ph type="ctrTitle" hasCustomPrompt="1"/>
          </p:nvPr>
        </p:nvSpPr>
        <p:spPr>
          <a:xfrm>
            <a:off x="529827" y="759070"/>
            <a:ext cx="8004391" cy="699065"/>
          </a:xfrm>
          <a:prstGeom prst="rect">
            <a:avLst/>
          </a:prstGeo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2"/>
            <a:ext cx="82664" cy="387197"/>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a:prstGeom prst="rect">
            <a:avLst/>
          </a:prstGeo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grpSp>
        <p:nvGrpSpPr>
          <p:cNvPr id="22" name="Group 21">
            <a:extLst>
              <a:ext uri="{FF2B5EF4-FFF2-40B4-BE49-F238E27FC236}">
                <a16:creationId xmlns:a16="http://schemas.microsoft.com/office/drawing/2014/main" id="{889D195E-1795-1354-241E-39A7E037909D}"/>
              </a:ext>
            </a:extLst>
          </p:cNvPr>
          <p:cNvGrpSpPr/>
          <p:nvPr userDrawn="1"/>
        </p:nvGrpSpPr>
        <p:grpSpPr>
          <a:xfrm>
            <a:off x="1" y="4734807"/>
            <a:ext cx="9144000" cy="408693"/>
            <a:chOff x="1" y="4734807"/>
            <a:chExt cx="9144000" cy="408693"/>
          </a:xfrm>
        </p:grpSpPr>
        <p:sp>
          <p:nvSpPr>
            <p:cNvPr id="10" name="Rectangle 9">
              <a:extLst>
                <a:ext uri="{FF2B5EF4-FFF2-40B4-BE49-F238E27FC236}">
                  <a16:creationId xmlns:a16="http://schemas.microsoft.com/office/drawing/2014/main" id="{CAE1725A-7013-1D2C-5288-97DB0A1A7AB7}"/>
                </a:ext>
              </a:extLst>
            </p:cNvPr>
            <p:cNvSpPr/>
            <p:nvPr userDrawn="1"/>
          </p:nvSpPr>
          <p:spPr>
            <a:xfrm>
              <a:off x="1" y="4734807"/>
              <a:ext cx="9144000" cy="408693"/>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A white letter on a black background&#10;&#10;Description automatically generated">
              <a:extLst>
                <a:ext uri="{FF2B5EF4-FFF2-40B4-BE49-F238E27FC236}">
                  <a16:creationId xmlns:a16="http://schemas.microsoft.com/office/drawing/2014/main" id="{1B670226-488D-F1A6-3B46-8DFD9BDFD695}"/>
                </a:ext>
              </a:extLst>
            </p:cNvPr>
            <p:cNvPicPr>
              <a:picLocks noChangeAspect="1"/>
            </p:cNvPicPr>
            <p:nvPr userDrawn="1"/>
          </p:nvPicPr>
          <p:blipFill>
            <a:blip r:embed="rId2"/>
            <a:stretch>
              <a:fillRect/>
            </a:stretch>
          </p:blipFill>
          <p:spPr>
            <a:xfrm>
              <a:off x="529827" y="4822044"/>
              <a:ext cx="1152669" cy="240734"/>
            </a:xfrm>
            <a:prstGeom prst="rect">
              <a:avLst/>
            </a:prstGeom>
          </p:spPr>
        </p:pic>
      </p:grpSp>
      <p:sp>
        <p:nvSpPr>
          <p:cNvPr id="20" name="Google Shape;12;p2">
            <a:extLst>
              <a:ext uri="{FF2B5EF4-FFF2-40B4-BE49-F238E27FC236}">
                <a16:creationId xmlns:a16="http://schemas.microsoft.com/office/drawing/2014/main" id="{A79E058F-D376-EB6F-FCFB-8103EEC93421}"/>
              </a:ext>
            </a:extLst>
          </p:cNvPr>
          <p:cNvSpPr txBox="1">
            <a:spLocks noGrp="1"/>
          </p:cNvSpPr>
          <p:nvPr userDrawn="1">
            <p:ph type="sldNum" idx="12"/>
          </p:nvPr>
        </p:nvSpPr>
        <p:spPr>
          <a:xfrm>
            <a:off x="8472458" y="4742623"/>
            <a:ext cx="548700" cy="393600"/>
          </a:xfrm>
          <a:prstGeom prst="rect">
            <a:avLst/>
          </a:prstGeom>
        </p:spPr>
        <p:txBody>
          <a:bodyPr spcFirstLastPara="1" wrap="square" lIns="91425" tIns="91425" rIns="91425" bIns="91425" anchor="ctr" anchorCtr="0">
            <a:noAutofit/>
          </a:bodyPr>
          <a:lstStyle>
            <a:lvl1pPr lvl="0">
              <a:buNone/>
              <a:defRPr sz="1000">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 only: white-subtitle-badge">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518824" y="1679846"/>
            <a:ext cx="8015594" cy="2760191"/>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20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sp>
        <p:nvSpPr>
          <p:cNvPr id="2" name="Title 1"/>
          <p:cNvSpPr>
            <a:spLocks noGrp="1"/>
          </p:cNvSpPr>
          <p:nvPr>
            <p:ph type="ctrTitle" hasCustomPrompt="1"/>
          </p:nvPr>
        </p:nvSpPr>
        <p:spPr>
          <a:xfrm>
            <a:off x="529827" y="759070"/>
            <a:ext cx="8004391" cy="699065"/>
          </a:xfrm>
          <a:prstGeom prst="rect">
            <a:avLst/>
          </a:prstGeo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2"/>
            <a:ext cx="82664" cy="387197"/>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a:prstGeom prst="rect">
            <a:avLst/>
          </a:prstGeo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10" name="Rectangle 9">
            <a:extLst>
              <a:ext uri="{FF2B5EF4-FFF2-40B4-BE49-F238E27FC236}">
                <a16:creationId xmlns:a16="http://schemas.microsoft.com/office/drawing/2014/main" id="{CAE1725A-7013-1D2C-5288-97DB0A1A7AB7}"/>
              </a:ext>
            </a:extLst>
          </p:cNvPr>
          <p:cNvSpPr/>
          <p:nvPr userDrawn="1"/>
        </p:nvSpPr>
        <p:spPr>
          <a:xfrm>
            <a:off x="1" y="4734807"/>
            <a:ext cx="9144000" cy="408693"/>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A white letter on a black background&#10;&#10;Description automatically generated">
            <a:extLst>
              <a:ext uri="{FF2B5EF4-FFF2-40B4-BE49-F238E27FC236}">
                <a16:creationId xmlns:a16="http://schemas.microsoft.com/office/drawing/2014/main" id="{1B670226-488D-F1A6-3B46-8DFD9BDFD695}"/>
              </a:ext>
            </a:extLst>
          </p:cNvPr>
          <p:cNvPicPr>
            <a:picLocks noChangeAspect="1"/>
          </p:cNvPicPr>
          <p:nvPr userDrawn="1"/>
        </p:nvPicPr>
        <p:blipFill rotWithShape="1">
          <a:blip r:embed="rId2"/>
          <a:srcRect r="85134"/>
          <a:stretch/>
        </p:blipFill>
        <p:spPr>
          <a:xfrm>
            <a:off x="529828" y="4822044"/>
            <a:ext cx="171350" cy="240734"/>
          </a:xfrm>
          <a:prstGeom prst="rect">
            <a:avLst/>
          </a:prstGeom>
        </p:spPr>
      </p:pic>
      <p:sp>
        <p:nvSpPr>
          <p:cNvPr id="20" name="Google Shape;12;p2">
            <a:extLst>
              <a:ext uri="{FF2B5EF4-FFF2-40B4-BE49-F238E27FC236}">
                <a16:creationId xmlns:a16="http://schemas.microsoft.com/office/drawing/2014/main" id="{A79E058F-D376-EB6F-FCFB-8103EEC93421}"/>
              </a:ext>
            </a:extLst>
          </p:cNvPr>
          <p:cNvSpPr txBox="1">
            <a:spLocks noGrp="1"/>
          </p:cNvSpPr>
          <p:nvPr userDrawn="1">
            <p:ph type="sldNum" idx="12"/>
          </p:nvPr>
        </p:nvSpPr>
        <p:spPr>
          <a:xfrm>
            <a:off x="8472458" y="4742623"/>
            <a:ext cx="548700" cy="393600"/>
          </a:xfrm>
          <a:prstGeom prst="rect">
            <a:avLst/>
          </a:prstGeom>
        </p:spPr>
        <p:txBody>
          <a:bodyPr spcFirstLastPara="1" wrap="square" lIns="91425" tIns="91425" rIns="91425" bIns="91425" anchor="ctr" anchorCtr="0">
            <a:noAutofit/>
          </a:bodyPr>
          <a:lstStyle>
            <a:lvl1pPr lvl="0">
              <a:buNone/>
              <a:defRPr sz="1000">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74789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white-badge">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15D8C8F-7EDC-D74A-D620-120653B9621D}"/>
              </a:ext>
            </a:extLst>
          </p:cNvPr>
          <p:cNvGrpSpPr/>
          <p:nvPr userDrawn="1"/>
        </p:nvGrpSpPr>
        <p:grpSpPr>
          <a:xfrm>
            <a:off x="1" y="4734807"/>
            <a:ext cx="9144000" cy="408693"/>
            <a:chOff x="1" y="4734807"/>
            <a:chExt cx="9144000" cy="408693"/>
          </a:xfrm>
        </p:grpSpPr>
        <p:sp>
          <p:nvSpPr>
            <p:cNvPr id="19" name="Rectangle 18">
              <a:extLst>
                <a:ext uri="{FF2B5EF4-FFF2-40B4-BE49-F238E27FC236}">
                  <a16:creationId xmlns:a16="http://schemas.microsoft.com/office/drawing/2014/main" id="{E17939FE-B83E-FDBF-64F9-1530FCEB9378}"/>
                </a:ext>
              </a:extLst>
            </p:cNvPr>
            <p:cNvSpPr/>
            <p:nvPr userDrawn="1"/>
          </p:nvSpPr>
          <p:spPr>
            <a:xfrm>
              <a:off x="1" y="4734807"/>
              <a:ext cx="9144000" cy="408693"/>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descr="A white letter on a black background&#10;&#10;Description automatically generated">
              <a:extLst>
                <a:ext uri="{FF2B5EF4-FFF2-40B4-BE49-F238E27FC236}">
                  <a16:creationId xmlns:a16="http://schemas.microsoft.com/office/drawing/2014/main" id="{CBCC09B5-0F08-017C-51A7-28D51A82F0BC}"/>
                </a:ext>
              </a:extLst>
            </p:cNvPr>
            <p:cNvPicPr>
              <a:picLocks noChangeAspect="1"/>
            </p:cNvPicPr>
            <p:nvPr userDrawn="1"/>
          </p:nvPicPr>
          <p:blipFill>
            <a:blip r:embed="rId2"/>
            <a:stretch>
              <a:fillRect/>
            </a:stretch>
          </p:blipFill>
          <p:spPr>
            <a:xfrm>
              <a:off x="529827" y="4822044"/>
              <a:ext cx="1152669" cy="240734"/>
            </a:xfrm>
            <a:prstGeom prst="rect">
              <a:avLst/>
            </a:prstGeom>
          </p:spPr>
        </p:pic>
      </p:grpSp>
      <p:sp>
        <p:nvSpPr>
          <p:cNvPr id="2" name="Google Shape;12;p2">
            <a:extLst>
              <a:ext uri="{FF2B5EF4-FFF2-40B4-BE49-F238E27FC236}">
                <a16:creationId xmlns:a16="http://schemas.microsoft.com/office/drawing/2014/main" id="{E21DC55E-658C-0BE3-2376-DB7BBD92B0A9}"/>
              </a:ext>
            </a:extLst>
          </p:cNvPr>
          <p:cNvSpPr txBox="1">
            <a:spLocks noGrp="1"/>
          </p:cNvSpPr>
          <p:nvPr>
            <p:ph type="sldNum" idx="12"/>
          </p:nvPr>
        </p:nvSpPr>
        <p:spPr>
          <a:xfrm>
            <a:off x="8472458" y="4742623"/>
            <a:ext cx="548700" cy="393600"/>
          </a:xfrm>
          <a:prstGeom prst="rect">
            <a:avLst/>
          </a:prstGeom>
        </p:spPr>
        <p:txBody>
          <a:bodyPr spcFirstLastPara="1" wrap="square" lIns="91425" tIns="91425" rIns="91425" bIns="91425" anchor="ctr" anchorCtr="0">
            <a:noAutofit/>
          </a:bodyPr>
          <a:lstStyle>
            <a:lvl1pPr lvl="0">
              <a:buNone/>
              <a:defRPr sz="1000">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3" name="Text Placeholder 2">
            <a:extLst>
              <a:ext uri="{FF2B5EF4-FFF2-40B4-BE49-F238E27FC236}">
                <a16:creationId xmlns:a16="http://schemas.microsoft.com/office/drawing/2014/main" id="{94F4664B-85BE-6A9D-27B9-579796DE8CCA}"/>
              </a:ext>
            </a:extLst>
          </p:cNvPr>
          <p:cNvSpPr>
            <a:spLocks noGrp="1"/>
          </p:cNvSpPr>
          <p:nvPr>
            <p:ph idx="10" hasCustomPrompt="1"/>
          </p:nvPr>
        </p:nvSpPr>
        <p:spPr>
          <a:xfrm>
            <a:off x="518824" y="1018070"/>
            <a:ext cx="8015594" cy="3421968"/>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400"/>
              </a:spcAft>
              <a:buClr>
                <a:schemeClr val="tx1">
                  <a:lumMod val="50000"/>
                  <a:lumOff val="50000"/>
                </a:schemeClr>
              </a:buClr>
              <a:buSzPct val="100000"/>
              <a:buFont typeface="+mj-lt"/>
              <a:buAutoNum type="arabicPeriod"/>
              <a:tabLst/>
              <a:defRPr sz="20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sp>
        <p:nvSpPr>
          <p:cNvPr id="4" name="Title 1">
            <a:extLst>
              <a:ext uri="{FF2B5EF4-FFF2-40B4-BE49-F238E27FC236}">
                <a16:creationId xmlns:a16="http://schemas.microsoft.com/office/drawing/2014/main" id="{C25C54E3-811F-C488-97D0-99B49567081A}"/>
              </a:ext>
            </a:extLst>
          </p:cNvPr>
          <p:cNvSpPr>
            <a:spLocks noGrp="1"/>
          </p:cNvSpPr>
          <p:nvPr>
            <p:ph type="ctrTitle" hasCustomPrompt="1"/>
          </p:nvPr>
        </p:nvSpPr>
        <p:spPr>
          <a:xfrm>
            <a:off x="529827" y="231767"/>
            <a:ext cx="8004391" cy="699065"/>
          </a:xfrm>
          <a:prstGeom prst="rect">
            <a:avLst/>
          </a:prstGeo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6" name="Rectangle 5">
            <a:extLst>
              <a:ext uri="{FF2B5EF4-FFF2-40B4-BE49-F238E27FC236}">
                <a16:creationId xmlns:a16="http://schemas.microsoft.com/office/drawing/2014/main" id="{5531F70F-801F-37AE-8CDC-95C9E5A137B4}"/>
              </a:ext>
            </a:extLst>
          </p:cNvPr>
          <p:cNvSpPr/>
          <p:nvPr userDrawn="1"/>
        </p:nvSpPr>
        <p:spPr>
          <a:xfrm>
            <a:off x="0" y="393953"/>
            <a:ext cx="82664" cy="387197"/>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253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 only: white-badge">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A8CDA080-E68D-77F0-7084-E469D8A08B92}"/>
              </a:ext>
            </a:extLst>
          </p:cNvPr>
          <p:cNvSpPr>
            <a:spLocks noGrp="1"/>
          </p:cNvSpPr>
          <p:nvPr>
            <p:ph idx="10" hasCustomPrompt="1"/>
          </p:nvPr>
        </p:nvSpPr>
        <p:spPr>
          <a:xfrm>
            <a:off x="518824" y="1018070"/>
            <a:ext cx="8015594" cy="3421968"/>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400"/>
              </a:spcAft>
              <a:buClr>
                <a:schemeClr val="tx1">
                  <a:lumMod val="50000"/>
                  <a:lumOff val="50000"/>
                </a:schemeClr>
              </a:buClr>
              <a:buSzPct val="100000"/>
              <a:buFont typeface="+mj-lt"/>
              <a:buAutoNum type="arabicPeriod"/>
              <a:tabLst/>
              <a:defRPr sz="20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sp>
        <p:nvSpPr>
          <p:cNvPr id="14" name="Title 1">
            <a:extLst>
              <a:ext uri="{FF2B5EF4-FFF2-40B4-BE49-F238E27FC236}">
                <a16:creationId xmlns:a16="http://schemas.microsoft.com/office/drawing/2014/main" id="{81A34A46-318C-F86C-D034-0816DCEC4373}"/>
              </a:ext>
            </a:extLst>
          </p:cNvPr>
          <p:cNvSpPr>
            <a:spLocks noGrp="1"/>
          </p:cNvSpPr>
          <p:nvPr>
            <p:ph type="ctrTitle" hasCustomPrompt="1"/>
          </p:nvPr>
        </p:nvSpPr>
        <p:spPr>
          <a:xfrm>
            <a:off x="529827" y="231767"/>
            <a:ext cx="8004391" cy="699065"/>
          </a:xfrm>
          <a:prstGeom prst="rect">
            <a:avLst/>
          </a:prstGeo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393953"/>
            <a:ext cx="82664" cy="387197"/>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15D8C8F-7EDC-D74A-D620-120653B9621D}"/>
              </a:ext>
            </a:extLst>
          </p:cNvPr>
          <p:cNvGrpSpPr/>
          <p:nvPr userDrawn="1"/>
        </p:nvGrpSpPr>
        <p:grpSpPr>
          <a:xfrm>
            <a:off x="1" y="4734807"/>
            <a:ext cx="9144000" cy="408693"/>
            <a:chOff x="1" y="4734807"/>
            <a:chExt cx="9144000" cy="408693"/>
          </a:xfrm>
        </p:grpSpPr>
        <p:sp>
          <p:nvSpPr>
            <p:cNvPr id="19" name="Rectangle 18">
              <a:extLst>
                <a:ext uri="{FF2B5EF4-FFF2-40B4-BE49-F238E27FC236}">
                  <a16:creationId xmlns:a16="http://schemas.microsoft.com/office/drawing/2014/main" id="{E17939FE-B83E-FDBF-64F9-1530FCEB9378}"/>
                </a:ext>
              </a:extLst>
            </p:cNvPr>
            <p:cNvSpPr/>
            <p:nvPr userDrawn="1"/>
          </p:nvSpPr>
          <p:spPr>
            <a:xfrm>
              <a:off x="1" y="4734807"/>
              <a:ext cx="9144000" cy="408693"/>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descr="A white letter on a black background&#10;&#10;Description automatically generated">
              <a:extLst>
                <a:ext uri="{FF2B5EF4-FFF2-40B4-BE49-F238E27FC236}">
                  <a16:creationId xmlns:a16="http://schemas.microsoft.com/office/drawing/2014/main" id="{CBCC09B5-0F08-017C-51A7-28D51A82F0BC}"/>
                </a:ext>
              </a:extLst>
            </p:cNvPr>
            <p:cNvPicPr>
              <a:picLocks noChangeAspect="1"/>
            </p:cNvPicPr>
            <p:nvPr userDrawn="1"/>
          </p:nvPicPr>
          <p:blipFill rotWithShape="1">
            <a:blip r:embed="rId2"/>
            <a:srcRect r="84791"/>
            <a:stretch/>
          </p:blipFill>
          <p:spPr>
            <a:xfrm>
              <a:off x="529827" y="4822044"/>
              <a:ext cx="175307" cy="240734"/>
            </a:xfrm>
            <a:prstGeom prst="rect">
              <a:avLst/>
            </a:prstGeom>
          </p:spPr>
        </p:pic>
      </p:grpSp>
      <p:sp>
        <p:nvSpPr>
          <p:cNvPr id="2" name="Google Shape;12;p2">
            <a:extLst>
              <a:ext uri="{FF2B5EF4-FFF2-40B4-BE49-F238E27FC236}">
                <a16:creationId xmlns:a16="http://schemas.microsoft.com/office/drawing/2014/main" id="{E21DC55E-658C-0BE3-2376-DB7BBD92B0A9}"/>
              </a:ext>
            </a:extLst>
          </p:cNvPr>
          <p:cNvSpPr txBox="1">
            <a:spLocks noGrp="1"/>
          </p:cNvSpPr>
          <p:nvPr>
            <p:ph type="sldNum" idx="12"/>
          </p:nvPr>
        </p:nvSpPr>
        <p:spPr>
          <a:xfrm>
            <a:off x="8472458" y="4742623"/>
            <a:ext cx="548700" cy="393600"/>
          </a:xfrm>
          <a:prstGeom prst="rect">
            <a:avLst/>
          </a:prstGeom>
        </p:spPr>
        <p:txBody>
          <a:bodyPr spcFirstLastPara="1" wrap="square" lIns="91425" tIns="91425" rIns="91425" bIns="91425" anchor="ctr" anchorCtr="0">
            <a:noAutofit/>
          </a:bodyPr>
          <a:lstStyle>
            <a:lvl1pPr lvl="0">
              <a:buNone/>
              <a:defRPr sz="1000">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3" name="Text Placeholder 19">
            <a:extLst>
              <a:ext uri="{FF2B5EF4-FFF2-40B4-BE49-F238E27FC236}">
                <a16:creationId xmlns:a16="http://schemas.microsoft.com/office/drawing/2014/main" id="{664828A6-E027-420E-84C8-D69AE18DCDD7}"/>
              </a:ext>
            </a:extLst>
          </p:cNvPr>
          <p:cNvSpPr>
            <a:spLocks noGrp="1"/>
          </p:cNvSpPr>
          <p:nvPr>
            <p:ph type="body" sz="quarter" idx="13" hasCustomPrompt="1"/>
          </p:nvPr>
        </p:nvSpPr>
        <p:spPr>
          <a:xfrm>
            <a:off x="786733" y="4810366"/>
            <a:ext cx="5233606" cy="252412"/>
          </a:xfrm>
          <a:prstGeom prst="rect">
            <a:avLst/>
          </a:prstGeom>
        </p:spPr>
        <p:txBody>
          <a:bodyPr>
            <a:noAutofit/>
          </a:bodyPr>
          <a:lstStyle>
            <a:lvl1pPr marL="0" indent="0" algn="l">
              <a:buNone/>
              <a:defRPr sz="1100" b="0" i="0" spc="0" baseline="0">
                <a:solidFill>
                  <a:srgbClr val="A6A6A6"/>
                </a:solidFill>
                <a:latin typeface="Arial"/>
                <a:cs typeface="Arial"/>
              </a:defRPr>
            </a:lvl1pPr>
          </a:lstStyle>
          <a:p>
            <a:pPr lvl="0"/>
            <a:r>
              <a:rPr lang="en-US" dirty="0"/>
              <a:t>SECTION TITLE OR SUBTITLE</a:t>
            </a:r>
          </a:p>
        </p:txBody>
      </p:sp>
    </p:spTree>
    <p:extLst>
      <p:ext uri="{BB962C8B-B14F-4D97-AF65-F5344CB8AC3E}">
        <p14:creationId xmlns:p14="http://schemas.microsoft.com/office/powerpoint/2010/main" val="434993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4" name="Google Shape;12;p2">
            <a:extLst>
              <a:ext uri="{FF2B5EF4-FFF2-40B4-BE49-F238E27FC236}">
                <a16:creationId xmlns:a16="http://schemas.microsoft.com/office/drawing/2014/main" id="{0E753144-BF64-8B82-F5B4-03A32740D69B}"/>
              </a:ext>
            </a:extLst>
          </p:cNvPr>
          <p:cNvSpPr txBox="1">
            <a:spLocks noGrp="1"/>
          </p:cNvSpPr>
          <p:nvPr>
            <p:ph type="sldNum" idx="12"/>
          </p:nvPr>
        </p:nvSpPr>
        <p:spPr>
          <a:xfrm>
            <a:off x="8472458" y="4742623"/>
            <a:ext cx="548700" cy="393600"/>
          </a:xfrm>
          <a:prstGeom prst="rect">
            <a:avLst/>
          </a:prstGeom>
        </p:spPr>
        <p:txBody>
          <a:bodyPr spcFirstLastPara="1" wrap="square" lIns="91425" tIns="91425" rIns="91425" bIns="91425" anchor="ctr" anchorCtr="0">
            <a:noAutofit/>
          </a:bodyPr>
          <a:lstStyle>
            <a:lvl1pPr lvl="0">
              <a:buNone/>
              <a:defRPr sz="1000">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3" name="Text Placeholder 2">
            <a:extLst>
              <a:ext uri="{FF2B5EF4-FFF2-40B4-BE49-F238E27FC236}">
                <a16:creationId xmlns:a16="http://schemas.microsoft.com/office/drawing/2014/main" id="{7F7EFCE6-D343-6A6F-D841-4B4751D5D0E7}"/>
              </a:ext>
            </a:extLst>
          </p:cNvPr>
          <p:cNvSpPr>
            <a:spLocks noGrp="1"/>
          </p:cNvSpPr>
          <p:nvPr>
            <p:ph idx="10" hasCustomPrompt="1"/>
          </p:nvPr>
        </p:nvSpPr>
        <p:spPr>
          <a:xfrm>
            <a:off x="518824" y="1018069"/>
            <a:ext cx="8015594" cy="372455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400"/>
              </a:spcAft>
              <a:buClr>
                <a:schemeClr val="tx1">
                  <a:lumMod val="50000"/>
                  <a:lumOff val="50000"/>
                </a:schemeClr>
              </a:buClr>
              <a:buSzPct val="100000"/>
              <a:buFont typeface="+mj-lt"/>
              <a:buAutoNum type="arabicPeriod"/>
              <a:tabLst/>
              <a:defRPr sz="20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sp>
        <p:nvSpPr>
          <p:cNvPr id="5" name="Title 1">
            <a:extLst>
              <a:ext uri="{FF2B5EF4-FFF2-40B4-BE49-F238E27FC236}">
                <a16:creationId xmlns:a16="http://schemas.microsoft.com/office/drawing/2014/main" id="{20BFFA3C-F9AD-33C9-61E9-7A654EBF5FD3}"/>
              </a:ext>
            </a:extLst>
          </p:cNvPr>
          <p:cNvSpPr>
            <a:spLocks noGrp="1"/>
          </p:cNvSpPr>
          <p:nvPr>
            <p:ph type="ctrTitle" hasCustomPrompt="1"/>
          </p:nvPr>
        </p:nvSpPr>
        <p:spPr>
          <a:xfrm>
            <a:off x="529827" y="231767"/>
            <a:ext cx="8004391" cy="699065"/>
          </a:xfrm>
          <a:prstGeom prst="rect">
            <a:avLst/>
          </a:prstGeo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6" name="Rectangle 5">
            <a:extLst>
              <a:ext uri="{FF2B5EF4-FFF2-40B4-BE49-F238E27FC236}">
                <a16:creationId xmlns:a16="http://schemas.microsoft.com/office/drawing/2014/main" id="{AE9CFC4F-D6AD-939B-4C4F-03DD4F6EBC46}"/>
              </a:ext>
            </a:extLst>
          </p:cNvPr>
          <p:cNvSpPr/>
          <p:nvPr userDrawn="1"/>
        </p:nvSpPr>
        <p:spPr>
          <a:xfrm>
            <a:off x="0" y="393953"/>
            <a:ext cx="82664" cy="387197"/>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467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only: black-subtitle-bad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a:prstGeom prst="rect">
            <a:avLst/>
          </a:prstGeo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523348" y="1630404"/>
            <a:ext cx="8011069" cy="2818769"/>
          </a:xfrm>
          <a:prstGeom prst="rect">
            <a:avLst/>
          </a:prstGeom>
        </p:spPr>
        <p:txBody>
          <a:bodyPr>
            <a:normAutofit/>
          </a:bodyPr>
          <a:lstStyle>
            <a:lvl1pPr marL="342900" indent="-342900" algn="l">
              <a:lnSpc>
                <a:spcPct val="100000"/>
              </a:lnSpc>
              <a:buFont typeface="+mj-lt"/>
              <a:buAutoNum type="arabicPeriod"/>
              <a:defRPr sz="20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3" name="Text Placeholder 19"/>
          <p:cNvSpPr>
            <a:spLocks noGrp="1"/>
          </p:cNvSpPr>
          <p:nvPr>
            <p:ph type="body" sz="quarter" idx="10" hasCustomPrompt="1"/>
          </p:nvPr>
        </p:nvSpPr>
        <p:spPr>
          <a:xfrm>
            <a:off x="4833956" y="284947"/>
            <a:ext cx="3700462" cy="252412"/>
          </a:xfrm>
          <a:prstGeom prst="rect">
            <a:avLst/>
          </a:prstGeo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23" name="Rectangle 22"/>
          <p:cNvSpPr/>
          <p:nvPr userDrawn="1"/>
        </p:nvSpPr>
        <p:spPr>
          <a:xfrm>
            <a:off x="0" y="957832"/>
            <a:ext cx="82664" cy="387197"/>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A10A429-E9E9-46C4-D691-5E970A5E712F}"/>
              </a:ext>
            </a:extLst>
          </p:cNvPr>
          <p:cNvGrpSpPr/>
          <p:nvPr userDrawn="1"/>
        </p:nvGrpSpPr>
        <p:grpSpPr>
          <a:xfrm>
            <a:off x="1" y="4734807"/>
            <a:ext cx="9144000" cy="408693"/>
            <a:chOff x="1" y="4734807"/>
            <a:chExt cx="9144000" cy="408693"/>
          </a:xfrm>
        </p:grpSpPr>
        <p:sp>
          <p:nvSpPr>
            <p:cNvPr id="21" name="Rectangle 20">
              <a:extLst>
                <a:ext uri="{FF2B5EF4-FFF2-40B4-BE49-F238E27FC236}">
                  <a16:creationId xmlns:a16="http://schemas.microsoft.com/office/drawing/2014/main" id="{BF9549A4-2B2E-1A0B-4188-7AFA2A46B19C}"/>
                </a:ext>
              </a:extLst>
            </p:cNvPr>
            <p:cNvSpPr/>
            <p:nvPr userDrawn="1"/>
          </p:nvSpPr>
          <p:spPr>
            <a:xfrm>
              <a:off x="1" y="4734807"/>
              <a:ext cx="9144000" cy="408693"/>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2" name="Picture 21" descr="A white letter on a black background&#10;&#10;Description automatically generated">
              <a:extLst>
                <a:ext uri="{FF2B5EF4-FFF2-40B4-BE49-F238E27FC236}">
                  <a16:creationId xmlns:a16="http://schemas.microsoft.com/office/drawing/2014/main" id="{DE42B415-CA55-F848-3557-89484BB04541}"/>
                </a:ext>
              </a:extLst>
            </p:cNvPr>
            <p:cNvPicPr>
              <a:picLocks noChangeAspect="1"/>
            </p:cNvPicPr>
            <p:nvPr userDrawn="1"/>
          </p:nvPicPr>
          <p:blipFill>
            <a:blip r:embed="rId2"/>
            <a:stretch>
              <a:fillRect/>
            </a:stretch>
          </p:blipFill>
          <p:spPr>
            <a:xfrm>
              <a:off x="529827" y="4822044"/>
              <a:ext cx="1152669" cy="240734"/>
            </a:xfrm>
            <a:prstGeom prst="rect">
              <a:avLst/>
            </a:prstGeom>
          </p:spPr>
        </p:pic>
      </p:grpSp>
      <p:sp>
        <p:nvSpPr>
          <p:cNvPr id="24" name="Google Shape;12;p2">
            <a:extLst>
              <a:ext uri="{FF2B5EF4-FFF2-40B4-BE49-F238E27FC236}">
                <a16:creationId xmlns:a16="http://schemas.microsoft.com/office/drawing/2014/main" id="{98E3199F-74C4-EB27-71A2-84C6DAEE4C6D}"/>
              </a:ext>
            </a:extLst>
          </p:cNvPr>
          <p:cNvSpPr txBox="1">
            <a:spLocks noGrp="1"/>
          </p:cNvSpPr>
          <p:nvPr>
            <p:ph type="sldNum" idx="12"/>
          </p:nvPr>
        </p:nvSpPr>
        <p:spPr>
          <a:xfrm>
            <a:off x="8472458" y="4742623"/>
            <a:ext cx="548700" cy="393600"/>
          </a:xfrm>
          <a:prstGeom prst="rect">
            <a:avLst/>
          </a:prstGeom>
        </p:spPr>
        <p:txBody>
          <a:bodyPr spcFirstLastPara="1" wrap="square" lIns="91425" tIns="91425" rIns="91425" bIns="91425" anchor="ctr" anchorCtr="0">
            <a:noAutofit/>
          </a:bodyPr>
          <a:lstStyle>
            <a:lvl1pPr lvl="0">
              <a:buNone/>
              <a:defRPr sz="1000">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728351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black-bad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29AE3D-7414-8B71-D907-5A5C6A5F9FF0}"/>
              </a:ext>
            </a:extLst>
          </p:cNvPr>
          <p:cNvGrpSpPr/>
          <p:nvPr userDrawn="1"/>
        </p:nvGrpSpPr>
        <p:grpSpPr>
          <a:xfrm>
            <a:off x="1" y="4734807"/>
            <a:ext cx="9144000" cy="408693"/>
            <a:chOff x="1" y="4734807"/>
            <a:chExt cx="9144000" cy="408693"/>
          </a:xfrm>
        </p:grpSpPr>
        <p:sp>
          <p:nvSpPr>
            <p:cNvPr id="6" name="Rectangle 5">
              <a:extLst>
                <a:ext uri="{FF2B5EF4-FFF2-40B4-BE49-F238E27FC236}">
                  <a16:creationId xmlns:a16="http://schemas.microsoft.com/office/drawing/2014/main" id="{CF37DFC0-14B2-CD4A-42AC-A5CA97D23DBA}"/>
                </a:ext>
              </a:extLst>
            </p:cNvPr>
            <p:cNvSpPr/>
            <p:nvPr userDrawn="1"/>
          </p:nvSpPr>
          <p:spPr>
            <a:xfrm>
              <a:off x="1" y="4734807"/>
              <a:ext cx="9144000" cy="408693"/>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A white letter on a black background&#10;&#10;Description automatically generated">
              <a:extLst>
                <a:ext uri="{FF2B5EF4-FFF2-40B4-BE49-F238E27FC236}">
                  <a16:creationId xmlns:a16="http://schemas.microsoft.com/office/drawing/2014/main" id="{8839BE86-E78C-F0F0-23C4-2C5CC3A6EC39}"/>
                </a:ext>
              </a:extLst>
            </p:cNvPr>
            <p:cNvPicPr>
              <a:picLocks noChangeAspect="1"/>
            </p:cNvPicPr>
            <p:nvPr userDrawn="1"/>
          </p:nvPicPr>
          <p:blipFill>
            <a:blip r:embed="rId2"/>
            <a:stretch>
              <a:fillRect/>
            </a:stretch>
          </p:blipFill>
          <p:spPr>
            <a:xfrm>
              <a:off x="529827" y="4822044"/>
              <a:ext cx="1152669" cy="240734"/>
            </a:xfrm>
            <a:prstGeom prst="rect">
              <a:avLst/>
            </a:prstGeom>
          </p:spPr>
        </p:pic>
      </p:grpSp>
      <p:sp>
        <p:nvSpPr>
          <p:cNvPr id="8" name="Google Shape;12;p2">
            <a:extLst>
              <a:ext uri="{FF2B5EF4-FFF2-40B4-BE49-F238E27FC236}">
                <a16:creationId xmlns:a16="http://schemas.microsoft.com/office/drawing/2014/main" id="{4AFA422A-625A-C4FC-9CFE-8EDC785406F8}"/>
              </a:ext>
            </a:extLst>
          </p:cNvPr>
          <p:cNvSpPr txBox="1">
            <a:spLocks noGrp="1"/>
          </p:cNvSpPr>
          <p:nvPr>
            <p:ph type="sldNum" idx="12"/>
          </p:nvPr>
        </p:nvSpPr>
        <p:spPr>
          <a:xfrm>
            <a:off x="8472458" y="4742623"/>
            <a:ext cx="548700" cy="393600"/>
          </a:xfrm>
          <a:prstGeom prst="rect">
            <a:avLst/>
          </a:prstGeom>
        </p:spPr>
        <p:txBody>
          <a:bodyPr spcFirstLastPara="1" wrap="square" lIns="91425" tIns="91425" rIns="91425" bIns="91425" anchor="ctr" anchorCtr="0">
            <a:noAutofit/>
          </a:bodyPr>
          <a:lstStyle>
            <a:lvl1pPr lvl="0">
              <a:buNone/>
              <a:defRPr sz="1000">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2" name="Text Placeholder 2">
            <a:extLst>
              <a:ext uri="{FF2B5EF4-FFF2-40B4-BE49-F238E27FC236}">
                <a16:creationId xmlns:a16="http://schemas.microsoft.com/office/drawing/2014/main" id="{1EB22545-E83B-3096-6778-AD17FBFF6272}"/>
              </a:ext>
            </a:extLst>
          </p:cNvPr>
          <p:cNvSpPr>
            <a:spLocks noGrp="1"/>
          </p:cNvSpPr>
          <p:nvPr>
            <p:ph idx="10" hasCustomPrompt="1"/>
          </p:nvPr>
        </p:nvSpPr>
        <p:spPr>
          <a:xfrm>
            <a:off x="518824" y="1018070"/>
            <a:ext cx="8015594" cy="3421968"/>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2000">
                <a:solidFill>
                  <a:schemeClr val="bg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sp>
        <p:nvSpPr>
          <p:cNvPr id="4" name="Title 1">
            <a:extLst>
              <a:ext uri="{FF2B5EF4-FFF2-40B4-BE49-F238E27FC236}">
                <a16:creationId xmlns:a16="http://schemas.microsoft.com/office/drawing/2014/main" id="{1F0C95B9-C2CE-BB5B-BCEB-B043E51C2001}"/>
              </a:ext>
            </a:extLst>
          </p:cNvPr>
          <p:cNvSpPr>
            <a:spLocks noGrp="1"/>
          </p:cNvSpPr>
          <p:nvPr>
            <p:ph type="ctrTitle" hasCustomPrompt="1"/>
          </p:nvPr>
        </p:nvSpPr>
        <p:spPr>
          <a:xfrm>
            <a:off x="529827" y="231767"/>
            <a:ext cx="8004391" cy="699065"/>
          </a:xfrm>
          <a:prstGeom prst="rect">
            <a:avLst/>
          </a:prstGeo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9" name="Rectangle 8">
            <a:extLst>
              <a:ext uri="{FF2B5EF4-FFF2-40B4-BE49-F238E27FC236}">
                <a16:creationId xmlns:a16="http://schemas.microsoft.com/office/drawing/2014/main" id="{A94B36FF-AF27-4AFB-DA20-30D75BCA56E3}"/>
              </a:ext>
            </a:extLst>
          </p:cNvPr>
          <p:cNvSpPr/>
          <p:nvPr userDrawn="1"/>
        </p:nvSpPr>
        <p:spPr>
          <a:xfrm>
            <a:off x="0" y="393953"/>
            <a:ext cx="82664" cy="387197"/>
          </a:xfrm>
          <a:prstGeom prst="rect">
            <a:avLst/>
          </a:prstGeom>
          <a:solidFill>
            <a:srgbClr val="552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35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2079E08-6D82-B004-4266-6EAFE60BA1BE}"/>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88" r:id="rId4"/>
    <p:sldLayoutId id="2147493482" r:id="rId5"/>
    <p:sldLayoutId id="2147493494" r:id="rId6"/>
    <p:sldLayoutId id="2147493483" r:id="rId7"/>
    <p:sldLayoutId id="2147493456" r:id="rId8"/>
    <p:sldLayoutId id="2147493484" r:id="rId9"/>
    <p:sldLayoutId id="2147493485" r:id="rId10"/>
    <p:sldLayoutId id="2147493475" r:id="rId11"/>
    <p:sldLayoutId id="2147493476" r:id="rId12"/>
    <p:sldLayoutId id="2147493496" r:id="rId13"/>
    <p:sldLayoutId id="2147493492" r:id="rId14"/>
    <p:sldLayoutId id="2147493493" r:id="rId15"/>
    <p:sldLayoutId id="2147493489" r:id="rId16"/>
    <p:sldLayoutId id="2147493495" r:id="rId17"/>
    <p:sldLayoutId id="2147493491" r:id="rId18"/>
    <p:sldLayoutId id="2147493477" r:id="rId19"/>
  </p:sldLayoutIdLst>
  <p:hf hdr="0" ftr="0" dt="0"/>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400"/>
        </a:spcAft>
        <a:buClr>
          <a:schemeClr val="tx1">
            <a:lumMod val="50000"/>
            <a:lumOff val="50000"/>
          </a:schemeClr>
        </a:buClr>
        <a:buSzPct val="100000"/>
        <a:buFont typeface="Wingdings" charset="2"/>
        <a:buChar char="§"/>
        <a:defRPr sz="20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4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4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4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4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5.gif"/></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9.tiff"/><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jakevdp.github.io/PythonDataScienceHandbook/05.09-principal-component-analysis.html"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hyperlink" Target="https://forms.gle/zsA7ZW76nbd7qPvTA"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orful graph with lines and dots&#10;&#10;Description automatically generated">
            <a:extLst>
              <a:ext uri="{FF2B5EF4-FFF2-40B4-BE49-F238E27FC236}">
                <a16:creationId xmlns:a16="http://schemas.microsoft.com/office/drawing/2014/main" id="{001C00E6-B7F9-BD81-CAB6-98B4D24EDFA0}"/>
              </a:ext>
            </a:extLst>
          </p:cNvPr>
          <p:cNvPicPr>
            <a:picLocks noChangeAspect="1"/>
          </p:cNvPicPr>
          <p:nvPr/>
        </p:nvPicPr>
        <p:blipFill rotWithShape="1">
          <a:blip r:embed="rId3"/>
          <a:srcRect l="4445" r="37603"/>
          <a:stretch/>
        </p:blipFill>
        <p:spPr>
          <a:xfrm>
            <a:off x="5169675" y="0"/>
            <a:ext cx="3974325" cy="5143500"/>
          </a:xfrm>
          <a:prstGeom prst="rect">
            <a:avLst/>
          </a:prstGeom>
        </p:spPr>
      </p:pic>
      <p:sp>
        <p:nvSpPr>
          <p:cNvPr id="5" name="Rectangle 4">
            <a:extLst>
              <a:ext uri="{FF2B5EF4-FFF2-40B4-BE49-F238E27FC236}">
                <a16:creationId xmlns:a16="http://schemas.microsoft.com/office/drawing/2014/main" id="{9F140778-0B67-8748-8879-4C39CB526652}"/>
              </a:ext>
            </a:extLst>
          </p:cNvPr>
          <p:cNvSpPr/>
          <p:nvPr/>
        </p:nvSpPr>
        <p:spPr>
          <a:xfrm>
            <a:off x="4431588" y="0"/>
            <a:ext cx="4712411" cy="5143500"/>
          </a:xfrm>
          <a:prstGeom prst="rect">
            <a:avLst/>
          </a:prstGeom>
          <a:gradFill>
            <a:gsLst>
              <a:gs pos="26000">
                <a:srgbClr val="262626"/>
              </a:gs>
              <a:gs pos="100000">
                <a:srgbClr val="262626">
                  <a:alpha val="0"/>
                </a:srgbClr>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A780FA-64AB-81A0-90C9-A4CC6FFBF356}"/>
              </a:ext>
            </a:extLst>
          </p:cNvPr>
          <p:cNvSpPr>
            <a:spLocks noGrp="1"/>
          </p:cNvSpPr>
          <p:nvPr>
            <p:ph type="title"/>
          </p:nvPr>
        </p:nvSpPr>
        <p:spPr>
          <a:xfrm>
            <a:off x="528031" y="1103877"/>
            <a:ext cx="4641644" cy="1642510"/>
          </a:xfrm>
        </p:spPr>
        <p:txBody>
          <a:bodyPr>
            <a:normAutofit/>
          </a:bodyPr>
          <a:lstStyle/>
          <a:p>
            <a:pPr algn="ctr"/>
            <a:r>
              <a:rPr lang="en-US" dirty="0"/>
              <a:t> Data Mining</a:t>
            </a:r>
            <a:br>
              <a:rPr lang="en-US" dirty="0"/>
            </a:br>
            <a:r>
              <a:rPr lang="en-US" sz="3200" dirty="0"/>
              <a:t>CSE347/447</a:t>
            </a:r>
            <a:endParaRPr lang="en-US" dirty="0"/>
          </a:p>
        </p:txBody>
      </p:sp>
      <p:sp>
        <p:nvSpPr>
          <p:cNvPr id="3" name="Text Placeholder 2">
            <a:extLst>
              <a:ext uri="{FF2B5EF4-FFF2-40B4-BE49-F238E27FC236}">
                <a16:creationId xmlns:a16="http://schemas.microsoft.com/office/drawing/2014/main" id="{522EBEFD-A883-4674-0AB7-A55B78ADFEFB}"/>
              </a:ext>
            </a:extLst>
          </p:cNvPr>
          <p:cNvSpPr>
            <a:spLocks noGrp="1"/>
          </p:cNvSpPr>
          <p:nvPr>
            <p:ph type="body" sz="quarter" idx="10"/>
          </p:nvPr>
        </p:nvSpPr>
        <p:spPr>
          <a:xfrm>
            <a:off x="716105" y="2945902"/>
            <a:ext cx="4265496" cy="904362"/>
          </a:xfrm>
        </p:spPr>
        <p:txBody>
          <a:bodyPr/>
          <a:lstStyle/>
          <a:p>
            <a:pPr algn="ctr"/>
            <a:r>
              <a:rPr lang="en-US" dirty="0"/>
              <a:t>Lecture 05:</a:t>
            </a:r>
            <a:r>
              <a:rPr lang="zh-CN" altLang="en-US" dirty="0"/>
              <a:t> </a:t>
            </a:r>
            <a:r>
              <a:rPr lang="en-US" altLang="zh-CN" dirty="0">
                <a:ea typeface="宋体" panose="02010600030101010101" pitchFamily="2" charset="-122"/>
              </a:rPr>
              <a:t>Dimensionality</a:t>
            </a:r>
            <a:r>
              <a:rPr lang="en-US" altLang="zh-CN" dirty="0"/>
              <a:t> Reduction</a:t>
            </a:r>
            <a:endParaRPr lang="en-US" dirty="0"/>
          </a:p>
          <a:p>
            <a:pPr algn="ctr"/>
            <a:endParaRPr lang="en-US" dirty="0"/>
          </a:p>
          <a:p>
            <a:pPr algn="ctr"/>
            <a:r>
              <a:rPr lang="en-US" dirty="0"/>
              <a:t>Yu Yang</a:t>
            </a:r>
          </a:p>
        </p:txBody>
      </p:sp>
    </p:spTree>
    <p:extLst>
      <p:ext uri="{BB962C8B-B14F-4D97-AF65-F5344CB8AC3E}">
        <p14:creationId xmlns:p14="http://schemas.microsoft.com/office/powerpoint/2010/main" val="2058626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75120-0C9A-7DCA-2365-7C30375EA9FA}"/>
              </a:ext>
            </a:extLst>
          </p:cNvPr>
          <p:cNvSpPr>
            <a:spLocks noGrp="1"/>
          </p:cNvSpPr>
          <p:nvPr>
            <p:ph idx="10"/>
          </p:nvPr>
        </p:nvSpPr>
        <p:spPr/>
        <p:txBody>
          <a:bodyPr>
            <a:normAutofit/>
          </a:bodyPr>
          <a:lstStyle/>
          <a:p>
            <a:pPr algn="just">
              <a:buFont typeface="Arial" panose="020B0604020202020204" pitchFamily="34" charset="0"/>
              <a:buChar char="•"/>
            </a:pPr>
            <a:r>
              <a:rPr lang="en-US" altLang="zh-CN" sz="2000" dirty="0">
                <a:ea typeface="宋体" panose="02010600030101010101" pitchFamily="2" charset="-122"/>
              </a:rPr>
              <a:t>Curse of Dimensionality</a:t>
            </a:r>
          </a:p>
          <a:p>
            <a:pPr algn="just">
              <a:buFont typeface="Arial" panose="020B0604020202020204" pitchFamily="34" charset="0"/>
              <a:buChar char="•"/>
            </a:pPr>
            <a:endParaRPr lang="en-US" altLang="zh-CN" sz="2000" dirty="0">
              <a:ea typeface="宋体" panose="02010600030101010101" pitchFamily="2" charset="-122"/>
            </a:endParaRPr>
          </a:p>
          <a:p>
            <a:pPr algn="just">
              <a:buFont typeface="Arial" panose="020B0604020202020204" pitchFamily="34" charset="0"/>
              <a:buChar char="•"/>
            </a:pPr>
            <a:r>
              <a:rPr lang="en-US" altLang="zh-CN" sz="2000" dirty="0">
                <a:ea typeface="宋体" panose="02010600030101010101" pitchFamily="2" charset="-122"/>
              </a:rPr>
              <a:t>Data compression</a:t>
            </a:r>
          </a:p>
          <a:p>
            <a:pPr algn="just">
              <a:buFont typeface="Arial" panose="020B0604020202020204" pitchFamily="34" charset="0"/>
              <a:buChar char="•"/>
            </a:pPr>
            <a:endParaRPr lang="en-US" altLang="zh-CN" sz="2000" dirty="0">
              <a:ea typeface="宋体" panose="02010600030101010101" pitchFamily="2" charset="-122"/>
            </a:endParaRPr>
          </a:p>
          <a:p>
            <a:pPr algn="just">
              <a:buFont typeface="Arial" panose="020B0604020202020204" pitchFamily="34" charset="0"/>
              <a:buChar char="•"/>
            </a:pPr>
            <a:r>
              <a:rPr lang="en-US" altLang="zh-CN" sz="2000" dirty="0">
                <a:ea typeface="宋体" panose="02010600030101010101" pitchFamily="2" charset="-122"/>
              </a:rPr>
              <a:t>Variable selection</a:t>
            </a:r>
          </a:p>
          <a:p>
            <a:pPr algn="just">
              <a:buFont typeface="Arial" panose="020B0604020202020204" pitchFamily="34" charset="0"/>
              <a:buChar char="•"/>
            </a:pPr>
            <a:endParaRPr lang="en-US" altLang="zh-CN" sz="2000" dirty="0">
              <a:ea typeface="宋体" panose="02010600030101010101" pitchFamily="2" charset="-122"/>
            </a:endParaRPr>
          </a:p>
          <a:p>
            <a:pPr algn="just">
              <a:buFont typeface="Arial" panose="020B0604020202020204" pitchFamily="34" charset="0"/>
              <a:buChar char="•"/>
            </a:pPr>
            <a:r>
              <a:rPr lang="en-US" altLang="zh-CN" sz="2000" dirty="0">
                <a:ea typeface="宋体" panose="02010600030101010101" pitchFamily="2" charset="-122"/>
              </a:rPr>
              <a:t>Denoising</a:t>
            </a:r>
          </a:p>
          <a:p>
            <a:pPr algn="just">
              <a:buFont typeface="Arial" panose="020B0604020202020204" pitchFamily="34" charset="0"/>
              <a:buChar char="•"/>
            </a:pPr>
            <a:endParaRPr lang="en-US" altLang="zh-CN" sz="2000" dirty="0">
              <a:ea typeface="宋体" panose="02010600030101010101" pitchFamily="2" charset="-122"/>
            </a:endParaRPr>
          </a:p>
          <a:p>
            <a:pPr algn="just">
              <a:buFont typeface="Arial" panose="020B0604020202020204" pitchFamily="34" charset="0"/>
              <a:buChar char="•"/>
            </a:pPr>
            <a:r>
              <a:rPr lang="en-US" altLang="zh-CN" sz="2000" dirty="0">
                <a:ea typeface="宋体" panose="02010600030101010101" pitchFamily="2" charset="-122"/>
              </a:rPr>
              <a:t>Visualization</a:t>
            </a:r>
          </a:p>
        </p:txBody>
      </p:sp>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Why Dimensionality Reduction?</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10</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spTree>
    <p:extLst>
      <p:ext uri="{BB962C8B-B14F-4D97-AF65-F5344CB8AC3E}">
        <p14:creationId xmlns:p14="http://schemas.microsoft.com/office/powerpoint/2010/main" val="1621431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75120-0C9A-7DCA-2365-7C30375EA9FA}"/>
              </a:ext>
            </a:extLst>
          </p:cNvPr>
          <p:cNvSpPr>
            <a:spLocks noGrp="1"/>
          </p:cNvSpPr>
          <p:nvPr>
            <p:ph idx="10"/>
          </p:nvPr>
        </p:nvSpPr>
        <p:spPr/>
        <p:txBody>
          <a:bodyPr>
            <a:normAutofit/>
          </a:bodyPr>
          <a:lstStyle/>
          <a:p>
            <a:pPr algn="just"/>
            <a:r>
              <a:rPr lang="en-US" altLang="zh-CN" sz="2000" dirty="0">
                <a:solidFill>
                  <a:srgbClr val="FF0000"/>
                </a:solidFill>
                <a:ea typeface="宋体" panose="02010600030101010101" pitchFamily="2" charset="-122"/>
              </a:rPr>
              <a:t>Feature</a:t>
            </a:r>
            <a:r>
              <a:rPr lang="zh-CN" altLang="en-US" sz="2000" dirty="0">
                <a:solidFill>
                  <a:srgbClr val="FF0000"/>
                </a:solidFill>
                <a:ea typeface="宋体" panose="02010600030101010101" pitchFamily="2" charset="-122"/>
              </a:rPr>
              <a:t> </a:t>
            </a:r>
            <a:r>
              <a:rPr lang="en-US" altLang="zh-CN" sz="2000" dirty="0">
                <a:solidFill>
                  <a:srgbClr val="FF0000"/>
                </a:solidFill>
                <a:ea typeface="宋体" panose="02010600030101010101" pitchFamily="2" charset="-122"/>
              </a:rPr>
              <a:t>extraction</a:t>
            </a:r>
            <a:r>
              <a:rPr lang="zh-CN" altLang="en-US" sz="2000" dirty="0">
                <a:solidFill>
                  <a:srgbClr val="FF0000"/>
                </a:solidFill>
                <a:ea typeface="宋体" panose="02010600030101010101" pitchFamily="2" charset="-122"/>
              </a:rPr>
              <a:t> </a:t>
            </a:r>
            <a:r>
              <a:rPr lang="en-US" altLang="zh-CN" sz="2000" dirty="0">
                <a:solidFill>
                  <a:srgbClr val="FF0000"/>
                </a:solidFill>
                <a:ea typeface="宋体" panose="02010600030101010101" pitchFamily="2" charset="-122"/>
              </a:rPr>
              <a:t>(or transformation):</a:t>
            </a:r>
            <a:r>
              <a:rPr lang="zh-CN" altLang="en-US" sz="2000" dirty="0">
                <a:solidFill>
                  <a:srgbClr val="FF0000"/>
                </a:solidFill>
                <a:ea typeface="宋体" panose="02010600030101010101" pitchFamily="2" charset="-122"/>
              </a:rPr>
              <a:t> </a:t>
            </a:r>
            <a:r>
              <a:rPr lang="en-US" altLang="zh-CN" sz="2000" dirty="0">
                <a:ea typeface="宋体" panose="02010600030101010101" pitchFamily="2" charset="-122"/>
              </a:rPr>
              <a:t>we</a:t>
            </a:r>
            <a:r>
              <a:rPr lang="zh-CN" altLang="en-US" sz="2000" dirty="0">
                <a:ea typeface="宋体" panose="02010600030101010101" pitchFamily="2" charset="-122"/>
              </a:rPr>
              <a:t> </a:t>
            </a:r>
            <a:r>
              <a:rPr lang="en-US" altLang="zh-CN" sz="2000" dirty="0">
                <a:ea typeface="宋体" panose="02010600030101010101" pitchFamily="2" charset="-122"/>
              </a:rPr>
              <a:t>create</a:t>
            </a:r>
            <a:r>
              <a:rPr lang="zh-CN" altLang="en-US" sz="2000" dirty="0">
                <a:ea typeface="宋体" panose="02010600030101010101" pitchFamily="2" charset="-122"/>
              </a:rPr>
              <a:t> </a:t>
            </a:r>
            <a:r>
              <a:rPr lang="en-US" altLang="zh-CN" sz="2000" dirty="0">
                <a:ea typeface="宋体" panose="02010600030101010101" pitchFamily="2" charset="-122"/>
              </a:rPr>
              <a:t>new</a:t>
            </a:r>
            <a:r>
              <a:rPr lang="zh-CN" altLang="en-US" sz="2000" dirty="0">
                <a:ea typeface="宋体" panose="02010600030101010101" pitchFamily="2" charset="-122"/>
              </a:rPr>
              <a:t> </a:t>
            </a:r>
            <a:r>
              <a:rPr lang="en-US" altLang="zh-CN" sz="2000" dirty="0">
                <a:ea typeface="宋体" panose="02010600030101010101" pitchFamily="2" charset="-122"/>
              </a:rPr>
              <a:t>features</a:t>
            </a:r>
            <a:r>
              <a:rPr lang="zh-CN" altLang="en-US" sz="2000" dirty="0">
                <a:ea typeface="宋体" panose="02010600030101010101" pitchFamily="2" charset="-122"/>
              </a:rPr>
              <a:t> </a:t>
            </a:r>
            <a:r>
              <a:rPr lang="en-US" altLang="zh-CN" sz="2000" dirty="0">
                <a:ea typeface="宋体" panose="02010600030101010101" pitchFamily="2" charset="-122"/>
              </a:rPr>
              <a:t>based</a:t>
            </a:r>
            <a:r>
              <a:rPr lang="zh-CN" altLang="en-US" sz="2000" dirty="0">
                <a:ea typeface="宋体" panose="02010600030101010101" pitchFamily="2" charset="-122"/>
              </a:rPr>
              <a:t> </a:t>
            </a:r>
            <a:r>
              <a:rPr lang="en-US" altLang="zh-CN" sz="2000" dirty="0">
                <a:ea typeface="宋体" panose="02010600030101010101" pitchFamily="2" charset="-122"/>
              </a:rPr>
              <a:t>on</a:t>
            </a:r>
            <a:r>
              <a:rPr lang="zh-CN" altLang="en-US" sz="2000" dirty="0">
                <a:ea typeface="宋体" panose="02010600030101010101" pitchFamily="2" charset="-122"/>
              </a:rPr>
              <a:t> </a:t>
            </a:r>
            <a:r>
              <a:rPr lang="en-US" altLang="zh-CN" sz="2000" dirty="0">
                <a:ea typeface="宋体" panose="02010600030101010101" pitchFamily="2" charset="-122"/>
              </a:rPr>
              <a:t>transformations</a:t>
            </a:r>
            <a:r>
              <a:rPr lang="zh-CN" altLang="en-US" sz="2000" dirty="0">
                <a:ea typeface="宋体" panose="02010600030101010101" pitchFamily="2" charset="-122"/>
              </a:rPr>
              <a:t> </a:t>
            </a:r>
            <a:r>
              <a:rPr lang="en-US" altLang="zh-CN" sz="2000" dirty="0">
                <a:ea typeface="宋体" panose="02010600030101010101" pitchFamily="2" charset="-122"/>
              </a:rPr>
              <a:t>or</a:t>
            </a:r>
            <a:r>
              <a:rPr lang="zh-CN" altLang="en-US" sz="2000" dirty="0">
                <a:ea typeface="宋体" panose="02010600030101010101" pitchFamily="2" charset="-122"/>
              </a:rPr>
              <a:t> </a:t>
            </a:r>
            <a:r>
              <a:rPr lang="en-US" altLang="zh-CN" sz="2000" dirty="0">
                <a:ea typeface="宋体" panose="02010600030101010101" pitchFamily="2" charset="-122"/>
              </a:rPr>
              <a:t>combination</a:t>
            </a:r>
            <a:r>
              <a:rPr lang="zh-CN" altLang="en-US" sz="2000" dirty="0">
                <a:ea typeface="宋体" panose="02010600030101010101" pitchFamily="2" charset="-122"/>
              </a:rPr>
              <a:t> </a:t>
            </a:r>
            <a:r>
              <a:rPr lang="en-US" altLang="zh-CN" sz="2000" dirty="0">
                <a:ea typeface="宋体" panose="02010600030101010101" pitchFamily="2" charset="-122"/>
              </a:rPr>
              <a:t>of</a:t>
            </a:r>
            <a:r>
              <a:rPr lang="zh-CN" altLang="en-US" sz="2000" dirty="0">
                <a:ea typeface="宋体" panose="02010600030101010101" pitchFamily="2" charset="-122"/>
              </a:rPr>
              <a:t> </a:t>
            </a:r>
            <a:r>
              <a:rPr lang="en-US" altLang="zh-CN" sz="2000" dirty="0">
                <a:ea typeface="宋体" panose="02010600030101010101" pitchFamily="2" charset="-122"/>
              </a:rPr>
              <a:t>the</a:t>
            </a:r>
            <a:r>
              <a:rPr lang="zh-CN" altLang="en-US" sz="2000" dirty="0">
                <a:ea typeface="宋体" panose="02010600030101010101" pitchFamily="2" charset="-122"/>
              </a:rPr>
              <a:t> </a:t>
            </a:r>
            <a:r>
              <a:rPr lang="en-US" altLang="zh-CN" sz="2000" dirty="0">
                <a:ea typeface="宋体" panose="02010600030101010101" pitchFamily="2" charset="-122"/>
              </a:rPr>
              <a:t>original</a:t>
            </a:r>
            <a:r>
              <a:rPr lang="zh-CN" altLang="en-US" sz="2000" dirty="0">
                <a:ea typeface="宋体" panose="02010600030101010101" pitchFamily="2" charset="-122"/>
              </a:rPr>
              <a:t> </a:t>
            </a:r>
            <a:r>
              <a:rPr lang="en-US" altLang="zh-CN" sz="2000" dirty="0">
                <a:ea typeface="宋体" panose="02010600030101010101" pitchFamily="2" charset="-122"/>
              </a:rPr>
              <a:t>feature</a:t>
            </a:r>
            <a:r>
              <a:rPr lang="zh-CN" altLang="en-US" sz="2000" dirty="0">
                <a:ea typeface="宋体" panose="02010600030101010101" pitchFamily="2" charset="-122"/>
              </a:rPr>
              <a:t> </a:t>
            </a:r>
            <a:r>
              <a:rPr lang="en-US" altLang="zh-CN" sz="2000" dirty="0">
                <a:ea typeface="宋体" panose="02010600030101010101" pitchFamily="2" charset="-122"/>
              </a:rPr>
              <a:t>set.</a:t>
            </a:r>
          </a:p>
          <a:p>
            <a:pPr algn="just"/>
            <a:endParaRPr lang="en-US" altLang="zh-CN" sz="2000" dirty="0">
              <a:solidFill>
                <a:srgbClr val="FF0000"/>
              </a:solidFill>
              <a:ea typeface="宋体" panose="02010600030101010101" pitchFamily="2" charset="-122"/>
            </a:endParaRPr>
          </a:p>
          <a:p>
            <a:pPr algn="just"/>
            <a:r>
              <a:rPr lang="en-US" altLang="zh-CN" sz="2000" dirty="0">
                <a:solidFill>
                  <a:srgbClr val="FF0000"/>
                </a:solidFill>
                <a:ea typeface="宋体" panose="02010600030101010101" pitchFamily="2" charset="-122"/>
              </a:rPr>
              <a:t>Feature</a:t>
            </a:r>
            <a:r>
              <a:rPr lang="zh-CN" altLang="en-US" sz="2000" dirty="0">
                <a:solidFill>
                  <a:srgbClr val="FF0000"/>
                </a:solidFill>
                <a:ea typeface="宋体" panose="02010600030101010101" pitchFamily="2" charset="-122"/>
              </a:rPr>
              <a:t> </a:t>
            </a:r>
            <a:r>
              <a:rPr lang="en-US" altLang="zh-CN" sz="2000" dirty="0">
                <a:solidFill>
                  <a:srgbClr val="FF0000"/>
                </a:solidFill>
                <a:ea typeface="宋体" panose="02010600030101010101" pitchFamily="2" charset="-122"/>
              </a:rPr>
              <a:t>selection:</a:t>
            </a:r>
            <a:r>
              <a:rPr lang="zh-CN" altLang="en-US" sz="2000" dirty="0">
                <a:ea typeface="宋体" panose="02010600030101010101" pitchFamily="2" charset="-122"/>
              </a:rPr>
              <a:t> </a:t>
            </a:r>
            <a:r>
              <a:rPr lang="en-US" altLang="zh-CN" sz="2000" dirty="0">
                <a:ea typeface="宋体" panose="02010600030101010101" pitchFamily="2" charset="-122"/>
              </a:rPr>
              <a:t>we</a:t>
            </a:r>
            <a:r>
              <a:rPr lang="zh-CN" altLang="en-US" sz="2000" dirty="0">
                <a:ea typeface="宋体" panose="02010600030101010101" pitchFamily="2" charset="-122"/>
              </a:rPr>
              <a:t> </a:t>
            </a:r>
            <a:r>
              <a:rPr lang="en-US" altLang="zh-CN" sz="2000" dirty="0">
                <a:ea typeface="宋体" panose="02010600030101010101" pitchFamily="2" charset="-122"/>
              </a:rPr>
              <a:t>try</a:t>
            </a:r>
            <a:r>
              <a:rPr lang="zh-CN" altLang="en-US" sz="2000" dirty="0">
                <a:ea typeface="宋体" panose="02010600030101010101" pitchFamily="2" charset="-122"/>
              </a:rPr>
              <a:t> </a:t>
            </a:r>
            <a:r>
              <a:rPr lang="en-US" altLang="zh-CN" sz="2000" dirty="0">
                <a:ea typeface="宋体" panose="02010600030101010101" pitchFamily="2" charset="-122"/>
              </a:rPr>
              <a:t>to</a:t>
            </a:r>
            <a:r>
              <a:rPr lang="zh-CN" altLang="en-US" sz="2000" dirty="0">
                <a:ea typeface="宋体" panose="02010600030101010101" pitchFamily="2" charset="-122"/>
              </a:rPr>
              <a:t> </a:t>
            </a:r>
            <a:r>
              <a:rPr lang="en-US" altLang="zh-CN" sz="2000" dirty="0">
                <a:ea typeface="宋体" panose="02010600030101010101" pitchFamily="2" charset="-122"/>
              </a:rPr>
              <a:t>find</a:t>
            </a:r>
            <a:r>
              <a:rPr lang="zh-CN" altLang="en-US" sz="2000" dirty="0">
                <a:ea typeface="宋体" panose="02010600030101010101" pitchFamily="2" charset="-122"/>
              </a:rPr>
              <a:t> </a:t>
            </a:r>
            <a:r>
              <a:rPr lang="en-US" altLang="zh-CN" sz="2000" dirty="0">
                <a:ea typeface="宋体" panose="02010600030101010101" pitchFamily="2" charset="-122"/>
              </a:rPr>
              <a:t>the</a:t>
            </a:r>
            <a:r>
              <a:rPr lang="zh-CN" altLang="en-US" sz="2000" dirty="0">
                <a:ea typeface="宋体" panose="02010600030101010101" pitchFamily="2" charset="-122"/>
              </a:rPr>
              <a:t> </a:t>
            </a:r>
            <a:r>
              <a:rPr lang="en-US" altLang="zh-CN" sz="2000" dirty="0">
                <a:ea typeface="宋体" panose="02010600030101010101" pitchFamily="2" charset="-122"/>
              </a:rPr>
              <a:t>best</a:t>
            </a:r>
            <a:r>
              <a:rPr lang="zh-CN" altLang="en-US" sz="2000" dirty="0">
                <a:ea typeface="宋体" panose="02010600030101010101" pitchFamily="2" charset="-122"/>
              </a:rPr>
              <a:t> </a:t>
            </a:r>
            <a:r>
              <a:rPr lang="en-US" altLang="zh-CN" sz="2000" dirty="0">
                <a:ea typeface="宋体" panose="02010600030101010101" pitchFamily="2" charset="-122"/>
              </a:rPr>
              <a:t>subset</a:t>
            </a:r>
            <a:r>
              <a:rPr lang="zh-CN" altLang="en-US" sz="2000" dirty="0">
                <a:ea typeface="宋体" panose="02010600030101010101" pitchFamily="2" charset="-122"/>
              </a:rPr>
              <a:t> </a:t>
            </a:r>
            <a:r>
              <a:rPr lang="en-US" altLang="zh-CN" sz="2000" dirty="0">
                <a:ea typeface="宋体" panose="02010600030101010101" pitchFamily="2" charset="-122"/>
              </a:rPr>
              <a:t>of</a:t>
            </a:r>
            <a:r>
              <a:rPr lang="zh-CN" altLang="en-US" sz="2000" dirty="0">
                <a:ea typeface="宋体" panose="02010600030101010101" pitchFamily="2" charset="-122"/>
              </a:rPr>
              <a:t> </a:t>
            </a:r>
            <a:r>
              <a:rPr lang="en-US" altLang="zh-CN" sz="2000" dirty="0">
                <a:ea typeface="宋体" panose="02010600030101010101" pitchFamily="2" charset="-122"/>
              </a:rPr>
              <a:t>the</a:t>
            </a:r>
            <a:r>
              <a:rPr lang="zh-CN" altLang="en-US" sz="2000" dirty="0">
                <a:ea typeface="宋体" panose="02010600030101010101" pitchFamily="2" charset="-122"/>
              </a:rPr>
              <a:t> </a:t>
            </a:r>
            <a:r>
              <a:rPr lang="en-US" altLang="zh-CN" sz="2000" dirty="0">
                <a:ea typeface="宋体" panose="02010600030101010101" pitchFamily="2" charset="-122"/>
              </a:rPr>
              <a:t>input</a:t>
            </a:r>
            <a:r>
              <a:rPr lang="zh-CN" altLang="en-US" sz="2000" dirty="0">
                <a:ea typeface="宋体" panose="02010600030101010101" pitchFamily="2" charset="-122"/>
              </a:rPr>
              <a:t> </a:t>
            </a:r>
            <a:r>
              <a:rPr lang="en-US" altLang="zh-CN" sz="2000" dirty="0">
                <a:ea typeface="宋体" panose="02010600030101010101" pitchFamily="2" charset="-122"/>
              </a:rPr>
              <a:t>feature</a:t>
            </a:r>
            <a:r>
              <a:rPr lang="zh-CN" altLang="en-US" sz="2000" dirty="0">
                <a:ea typeface="宋体" panose="02010600030101010101" pitchFamily="2" charset="-122"/>
              </a:rPr>
              <a:t> </a:t>
            </a:r>
            <a:r>
              <a:rPr lang="en-US" altLang="zh-CN" sz="2000" dirty="0">
                <a:ea typeface="宋体" panose="02010600030101010101" pitchFamily="2" charset="-122"/>
              </a:rPr>
              <a:t>set.</a:t>
            </a:r>
          </a:p>
          <a:p>
            <a:pPr algn="just"/>
            <a:endParaRPr lang="en-US" altLang="zh-CN" sz="2000" dirty="0">
              <a:ea typeface="宋体" panose="02010600030101010101" pitchFamily="2" charset="-122"/>
            </a:endParaRPr>
          </a:p>
          <a:p>
            <a:pPr algn="just"/>
            <a:r>
              <a:rPr lang="en-US" altLang="zh-CN" sz="2000" dirty="0">
                <a:ea typeface="宋体" panose="02010600030101010101" pitchFamily="2" charset="-122"/>
              </a:rPr>
              <a:t>No</a:t>
            </a:r>
            <a:r>
              <a:rPr lang="zh-CN" altLang="en-US" sz="2000" dirty="0">
                <a:ea typeface="宋体" panose="02010600030101010101" pitchFamily="2" charset="-122"/>
              </a:rPr>
              <a:t> </a:t>
            </a:r>
            <a:r>
              <a:rPr lang="en-US" altLang="zh-CN" sz="2000" dirty="0">
                <a:ea typeface="宋体" panose="02010600030101010101" pitchFamily="2" charset="-122"/>
              </a:rPr>
              <a:t>clear-cut</a:t>
            </a:r>
            <a:r>
              <a:rPr lang="zh-CN" altLang="en-US" sz="2000" dirty="0">
                <a:ea typeface="宋体" panose="02010600030101010101" pitchFamily="2" charset="-122"/>
              </a:rPr>
              <a:t> </a:t>
            </a:r>
            <a:r>
              <a:rPr lang="en-US" altLang="zh-CN" sz="2000" dirty="0">
                <a:ea typeface="宋体" panose="02010600030101010101" pitchFamily="2" charset="-122"/>
              </a:rPr>
              <a:t>evidence</a:t>
            </a:r>
            <a:r>
              <a:rPr lang="zh-CN" altLang="en-US" sz="2000" dirty="0">
                <a:ea typeface="宋体" panose="02010600030101010101" pitchFamily="2" charset="-122"/>
              </a:rPr>
              <a:t> </a:t>
            </a:r>
            <a:r>
              <a:rPr lang="en-US" altLang="zh-CN" sz="2000" dirty="0">
                <a:ea typeface="宋体" panose="02010600030101010101" pitchFamily="2" charset="-122"/>
              </a:rPr>
              <a:t>that</a:t>
            </a:r>
            <a:r>
              <a:rPr lang="zh-CN" altLang="en-US" sz="2000" dirty="0">
                <a:ea typeface="宋体" panose="02010600030101010101" pitchFamily="2" charset="-122"/>
              </a:rPr>
              <a:t> </a:t>
            </a:r>
            <a:r>
              <a:rPr lang="en-US" altLang="zh-CN" sz="2000" dirty="0">
                <a:ea typeface="宋体" panose="02010600030101010101" pitchFamily="2" charset="-122"/>
              </a:rPr>
              <a:t>one</a:t>
            </a:r>
            <a:r>
              <a:rPr lang="zh-CN" altLang="en-US" sz="2000" dirty="0">
                <a:ea typeface="宋体" panose="02010600030101010101" pitchFamily="2" charset="-122"/>
              </a:rPr>
              <a:t> </a:t>
            </a:r>
            <a:r>
              <a:rPr lang="en-US" altLang="zh-CN" sz="2000" dirty="0">
                <a:ea typeface="宋体" panose="02010600030101010101" pitchFamily="2" charset="-122"/>
              </a:rPr>
              <a:t>of</a:t>
            </a:r>
            <a:r>
              <a:rPr lang="zh-CN" altLang="en-US" sz="2000" dirty="0">
                <a:ea typeface="宋体" panose="02010600030101010101" pitchFamily="2" charset="-122"/>
              </a:rPr>
              <a:t> </a:t>
            </a:r>
            <a:r>
              <a:rPr lang="en-US" altLang="zh-CN" sz="2000" dirty="0">
                <a:ea typeface="宋体" panose="02010600030101010101" pitchFamily="2" charset="-122"/>
              </a:rPr>
              <a:t>them</a:t>
            </a:r>
            <a:r>
              <a:rPr lang="zh-CN" altLang="en-US" sz="2000" dirty="0">
                <a:ea typeface="宋体" panose="02010600030101010101" pitchFamily="2" charset="-122"/>
              </a:rPr>
              <a:t> </a:t>
            </a:r>
            <a:r>
              <a:rPr lang="en-US" altLang="zh-CN" sz="2000" dirty="0">
                <a:ea typeface="宋体" panose="02010600030101010101" pitchFamily="2" charset="-122"/>
              </a:rPr>
              <a:t>is</a:t>
            </a:r>
            <a:r>
              <a:rPr lang="zh-CN" altLang="en-US" sz="2000" dirty="0">
                <a:ea typeface="宋体" panose="02010600030101010101" pitchFamily="2" charset="-122"/>
              </a:rPr>
              <a:t> </a:t>
            </a:r>
            <a:r>
              <a:rPr lang="en-US" altLang="zh-CN" sz="2000" dirty="0">
                <a:ea typeface="宋体" panose="02010600030101010101" pitchFamily="2" charset="-122"/>
              </a:rPr>
              <a:t>superior</a:t>
            </a:r>
            <a:r>
              <a:rPr lang="zh-CN" altLang="en-US" sz="2000" dirty="0">
                <a:ea typeface="宋体" panose="02010600030101010101" pitchFamily="2" charset="-122"/>
              </a:rPr>
              <a:t> </a:t>
            </a:r>
            <a:r>
              <a:rPr lang="en-US" altLang="zh-CN" sz="2000" dirty="0">
                <a:ea typeface="宋体" panose="02010600030101010101" pitchFamily="2" charset="-122"/>
              </a:rPr>
              <a:t>to</a:t>
            </a:r>
            <a:r>
              <a:rPr lang="zh-CN" altLang="en-US" sz="2000" dirty="0">
                <a:ea typeface="宋体" panose="02010600030101010101" pitchFamily="2" charset="-122"/>
              </a:rPr>
              <a:t> </a:t>
            </a:r>
            <a:r>
              <a:rPr lang="en-US" altLang="zh-CN" sz="2000" dirty="0">
                <a:ea typeface="宋体" panose="02010600030101010101" pitchFamily="2" charset="-122"/>
              </a:rPr>
              <a:t>the</a:t>
            </a:r>
            <a:r>
              <a:rPr lang="zh-CN" altLang="en-US" sz="2000" dirty="0">
                <a:ea typeface="宋体" panose="02010600030101010101" pitchFamily="2" charset="-122"/>
              </a:rPr>
              <a:t> </a:t>
            </a:r>
            <a:r>
              <a:rPr lang="en-US" altLang="zh-CN" sz="2000" dirty="0">
                <a:ea typeface="宋体" panose="02010600030101010101" pitchFamily="2" charset="-122"/>
              </a:rPr>
              <a:t>other</a:t>
            </a:r>
            <a:r>
              <a:rPr lang="zh-CN" altLang="en-US" sz="2000" dirty="0">
                <a:ea typeface="宋体" panose="02010600030101010101" pitchFamily="2" charset="-122"/>
              </a:rPr>
              <a:t> </a:t>
            </a:r>
            <a:r>
              <a:rPr lang="en-US" altLang="zh-CN" sz="2000" dirty="0">
                <a:ea typeface="宋体" panose="02010600030101010101" pitchFamily="2" charset="-122"/>
              </a:rPr>
              <a:t>on</a:t>
            </a:r>
            <a:r>
              <a:rPr lang="zh-CN" altLang="en-US" sz="2000" dirty="0">
                <a:ea typeface="宋体" panose="02010600030101010101" pitchFamily="2" charset="-122"/>
              </a:rPr>
              <a:t> </a:t>
            </a:r>
            <a:r>
              <a:rPr lang="en-US" altLang="zh-CN" sz="2000" dirty="0">
                <a:ea typeface="宋体" panose="02010600030101010101" pitchFamily="2" charset="-122"/>
              </a:rPr>
              <a:t>all</a:t>
            </a:r>
            <a:r>
              <a:rPr lang="zh-CN" altLang="en-US" sz="2000" dirty="0">
                <a:ea typeface="宋体" panose="02010600030101010101" pitchFamily="2" charset="-122"/>
              </a:rPr>
              <a:t> </a:t>
            </a:r>
            <a:r>
              <a:rPr lang="en-US" altLang="zh-CN" sz="2000" dirty="0">
                <a:ea typeface="宋体" panose="02010600030101010101" pitchFamily="2" charset="-122"/>
              </a:rPr>
              <a:t>types</a:t>
            </a:r>
            <a:r>
              <a:rPr lang="zh-CN" altLang="en-US" sz="2000" dirty="0">
                <a:ea typeface="宋体" panose="02010600030101010101" pitchFamily="2" charset="-122"/>
              </a:rPr>
              <a:t> </a:t>
            </a:r>
            <a:r>
              <a:rPr lang="en-US" altLang="zh-CN" sz="2000" dirty="0">
                <a:ea typeface="宋体" panose="02010600030101010101" pitchFamily="2" charset="-122"/>
              </a:rPr>
              <a:t>of</a:t>
            </a:r>
            <a:r>
              <a:rPr lang="zh-CN" altLang="en-US" sz="2000" dirty="0">
                <a:ea typeface="宋体" panose="02010600030101010101" pitchFamily="2" charset="-122"/>
              </a:rPr>
              <a:t> </a:t>
            </a:r>
            <a:r>
              <a:rPr lang="en-US" altLang="zh-CN" sz="2000" dirty="0">
                <a:ea typeface="宋体" panose="02010600030101010101" pitchFamily="2" charset="-122"/>
              </a:rPr>
              <a:t>tasks.</a:t>
            </a:r>
          </a:p>
        </p:txBody>
      </p:sp>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Major Techniques</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11</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spTree>
    <p:extLst>
      <p:ext uri="{BB962C8B-B14F-4D97-AF65-F5344CB8AC3E}">
        <p14:creationId xmlns:p14="http://schemas.microsoft.com/office/powerpoint/2010/main" val="366246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Feature Extraction V.S. Feature Selection</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12</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8" name="Picture 6">
            <a:extLst>
              <a:ext uri="{FF2B5EF4-FFF2-40B4-BE49-F238E27FC236}">
                <a16:creationId xmlns:a16="http://schemas.microsoft.com/office/drawing/2014/main" id="{FC40B48D-9EDB-A9B1-E04E-D2D22D6AD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7" y="1058727"/>
            <a:ext cx="7464425"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321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2B184-4886-9AC8-B117-36D984DF0C7A}"/>
              </a:ext>
            </a:extLst>
          </p:cNvPr>
          <p:cNvSpPr>
            <a:spLocks noGrp="1"/>
          </p:cNvSpPr>
          <p:nvPr>
            <p:ph type="title"/>
          </p:nvPr>
        </p:nvSpPr>
        <p:spPr>
          <a:xfrm>
            <a:off x="506694" y="2274522"/>
            <a:ext cx="7428616" cy="656910"/>
          </a:xfrm>
        </p:spPr>
        <p:txBody>
          <a:bodyPr/>
          <a:lstStyle/>
          <a:p>
            <a:r>
              <a:rPr lang="en-US" dirty="0"/>
              <a:t>Feature Extraction / Transformation</a:t>
            </a:r>
          </a:p>
        </p:txBody>
      </p:sp>
    </p:spTree>
    <p:extLst>
      <p:ext uri="{BB962C8B-B14F-4D97-AF65-F5344CB8AC3E}">
        <p14:creationId xmlns:p14="http://schemas.microsoft.com/office/powerpoint/2010/main" val="2086194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Matrix Factorization</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14</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6" name="Picture 10">
            <a:extLst>
              <a:ext uri="{FF2B5EF4-FFF2-40B4-BE49-F238E27FC236}">
                <a16:creationId xmlns:a16="http://schemas.microsoft.com/office/drawing/2014/main" id="{80C313EA-BF52-46E6-AE94-6B98F9B29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319" y="1915654"/>
            <a:ext cx="3789362"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a:extLst>
              <a:ext uri="{FF2B5EF4-FFF2-40B4-BE49-F238E27FC236}">
                <a16:creationId xmlns:a16="http://schemas.microsoft.com/office/drawing/2014/main" id="{6E7F1F1D-8B3A-BC96-5D53-49C3C0CFA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5808" y="1405879"/>
            <a:ext cx="169386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E7E275DA-5DC2-75CD-2F3A-388E916E211D}"/>
              </a:ext>
            </a:extLst>
          </p:cNvPr>
          <p:cNvSpPr txBox="1"/>
          <p:nvPr/>
        </p:nvSpPr>
        <p:spPr>
          <a:xfrm>
            <a:off x="3654443" y="930832"/>
            <a:ext cx="1765227" cy="400110"/>
          </a:xfrm>
          <a:prstGeom prst="rect">
            <a:avLst/>
          </a:prstGeom>
          <a:noFill/>
        </p:spPr>
        <p:txBody>
          <a:bodyPr wrap="none" rtlCol="0">
            <a:spAutoFit/>
          </a:bodyPr>
          <a:lstStyle/>
          <a:p>
            <a:r>
              <a:rPr lang="en-US" sz="2000" dirty="0"/>
              <a:t>General Form</a:t>
            </a:r>
          </a:p>
        </p:txBody>
      </p:sp>
    </p:spTree>
    <p:extLst>
      <p:ext uri="{BB962C8B-B14F-4D97-AF65-F5344CB8AC3E}">
        <p14:creationId xmlns:p14="http://schemas.microsoft.com/office/powerpoint/2010/main" val="3317099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Matrix Factorization</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15</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6" name="Picture 10">
            <a:extLst>
              <a:ext uri="{FF2B5EF4-FFF2-40B4-BE49-F238E27FC236}">
                <a16:creationId xmlns:a16="http://schemas.microsoft.com/office/drawing/2014/main" id="{80C313EA-BF52-46E6-AE94-6B98F9B29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319" y="1915654"/>
            <a:ext cx="3789362"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a:extLst>
              <a:ext uri="{FF2B5EF4-FFF2-40B4-BE49-F238E27FC236}">
                <a16:creationId xmlns:a16="http://schemas.microsoft.com/office/drawing/2014/main" id="{6E7F1F1D-8B3A-BC96-5D53-49C3C0CFA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5808" y="1405879"/>
            <a:ext cx="169386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E7E275DA-5DC2-75CD-2F3A-388E916E211D}"/>
              </a:ext>
            </a:extLst>
          </p:cNvPr>
          <p:cNvSpPr txBox="1"/>
          <p:nvPr/>
        </p:nvSpPr>
        <p:spPr>
          <a:xfrm>
            <a:off x="3654443" y="930832"/>
            <a:ext cx="1765227" cy="400110"/>
          </a:xfrm>
          <a:prstGeom prst="rect">
            <a:avLst/>
          </a:prstGeom>
          <a:noFill/>
        </p:spPr>
        <p:txBody>
          <a:bodyPr wrap="none" rtlCol="0">
            <a:spAutoFit/>
          </a:bodyPr>
          <a:lstStyle/>
          <a:p>
            <a:r>
              <a:rPr lang="en-US" sz="2000" dirty="0"/>
              <a:t>General Form</a:t>
            </a:r>
          </a:p>
        </p:txBody>
      </p:sp>
    </p:spTree>
    <p:extLst>
      <p:ext uri="{BB962C8B-B14F-4D97-AF65-F5344CB8AC3E}">
        <p14:creationId xmlns:p14="http://schemas.microsoft.com/office/powerpoint/2010/main" val="2366351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Matrix Factorization Usage</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16</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2" name="Picture 1">
            <a:extLst>
              <a:ext uri="{FF2B5EF4-FFF2-40B4-BE49-F238E27FC236}">
                <a16:creationId xmlns:a16="http://schemas.microsoft.com/office/drawing/2014/main" id="{B037295C-6B51-6905-8D22-170AF2F296A5}"/>
              </a:ext>
            </a:extLst>
          </p:cNvPr>
          <p:cNvPicPr>
            <a:picLocks noChangeAspect="1"/>
          </p:cNvPicPr>
          <p:nvPr/>
        </p:nvPicPr>
        <p:blipFill>
          <a:blip r:embed="rId3"/>
          <a:stretch>
            <a:fillRect/>
          </a:stretch>
        </p:blipFill>
        <p:spPr>
          <a:xfrm>
            <a:off x="645822" y="930832"/>
            <a:ext cx="7772400" cy="2384385"/>
          </a:xfrm>
          <a:prstGeom prst="rect">
            <a:avLst/>
          </a:prstGeom>
        </p:spPr>
      </p:pic>
      <p:pic>
        <p:nvPicPr>
          <p:cNvPr id="8" name="Picture 7">
            <a:extLst>
              <a:ext uri="{FF2B5EF4-FFF2-40B4-BE49-F238E27FC236}">
                <a16:creationId xmlns:a16="http://schemas.microsoft.com/office/drawing/2014/main" id="{5C1D7EA3-7B83-5ABE-AB83-12D077E90046}"/>
              </a:ext>
            </a:extLst>
          </p:cNvPr>
          <p:cNvPicPr>
            <a:picLocks noChangeAspect="1"/>
          </p:cNvPicPr>
          <p:nvPr/>
        </p:nvPicPr>
        <p:blipFill>
          <a:blip r:embed="rId4"/>
          <a:stretch>
            <a:fillRect/>
          </a:stretch>
        </p:blipFill>
        <p:spPr>
          <a:xfrm>
            <a:off x="761818" y="3561224"/>
            <a:ext cx="7772400" cy="867650"/>
          </a:xfrm>
          <a:prstGeom prst="rect">
            <a:avLst/>
          </a:prstGeom>
        </p:spPr>
      </p:pic>
      <p:pic>
        <p:nvPicPr>
          <p:cNvPr id="9" name="Picture 11">
            <a:extLst>
              <a:ext uri="{FF2B5EF4-FFF2-40B4-BE49-F238E27FC236}">
                <a16:creationId xmlns:a16="http://schemas.microsoft.com/office/drawing/2014/main" id="{A59F6488-95C5-8B97-2EBD-AB77FDA2B5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4360" y="407469"/>
            <a:ext cx="169386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5706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Matrix Factorization</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17</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sp>
        <p:nvSpPr>
          <p:cNvPr id="10" name="TextBox 9">
            <a:extLst>
              <a:ext uri="{FF2B5EF4-FFF2-40B4-BE49-F238E27FC236}">
                <a16:creationId xmlns:a16="http://schemas.microsoft.com/office/drawing/2014/main" id="{E7E275DA-5DC2-75CD-2F3A-388E916E211D}"/>
              </a:ext>
            </a:extLst>
          </p:cNvPr>
          <p:cNvSpPr txBox="1"/>
          <p:nvPr/>
        </p:nvSpPr>
        <p:spPr>
          <a:xfrm>
            <a:off x="529827" y="1211039"/>
            <a:ext cx="2308645" cy="400110"/>
          </a:xfrm>
          <a:prstGeom prst="rect">
            <a:avLst/>
          </a:prstGeom>
          <a:noFill/>
        </p:spPr>
        <p:txBody>
          <a:bodyPr wrap="none" rtlCol="0">
            <a:spAutoFit/>
          </a:bodyPr>
          <a:lstStyle/>
          <a:p>
            <a:r>
              <a:rPr lang="en-US" sz="2000" dirty="0"/>
              <a:t>Objective Function</a:t>
            </a:r>
          </a:p>
        </p:txBody>
      </p:sp>
      <p:pic>
        <p:nvPicPr>
          <p:cNvPr id="13" name="Picture 12" descr="A black and white symbol&#10;&#10;Description automatically generated">
            <a:extLst>
              <a:ext uri="{FF2B5EF4-FFF2-40B4-BE49-F238E27FC236}">
                <a16:creationId xmlns:a16="http://schemas.microsoft.com/office/drawing/2014/main" id="{C28DE15F-0644-A46D-AE07-4B0D6416D8E8}"/>
              </a:ext>
            </a:extLst>
          </p:cNvPr>
          <p:cNvPicPr>
            <a:picLocks noChangeAspect="1"/>
          </p:cNvPicPr>
          <p:nvPr/>
        </p:nvPicPr>
        <p:blipFill>
          <a:blip r:embed="rId3"/>
          <a:stretch>
            <a:fillRect/>
          </a:stretch>
        </p:blipFill>
        <p:spPr>
          <a:xfrm>
            <a:off x="2329841" y="1891357"/>
            <a:ext cx="4484318" cy="748175"/>
          </a:xfrm>
          <a:prstGeom prst="rect">
            <a:avLst/>
          </a:prstGeom>
        </p:spPr>
      </p:pic>
      <p:sp>
        <p:nvSpPr>
          <p:cNvPr id="14" name="TextBox 13">
            <a:extLst>
              <a:ext uri="{FF2B5EF4-FFF2-40B4-BE49-F238E27FC236}">
                <a16:creationId xmlns:a16="http://schemas.microsoft.com/office/drawing/2014/main" id="{4B2809C8-A738-20B2-1243-595A0B615EF3}"/>
              </a:ext>
            </a:extLst>
          </p:cNvPr>
          <p:cNvSpPr txBox="1"/>
          <p:nvPr/>
        </p:nvSpPr>
        <p:spPr>
          <a:xfrm>
            <a:off x="569804" y="5327154"/>
            <a:ext cx="8004391" cy="369332"/>
          </a:xfrm>
          <a:prstGeom prst="rect">
            <a:avLst/>
          </a:prstGeom>
          <a:noFill/>
        </p:spPr>
        <p:txBody>
          <a:bodyPr wrap="square">
            <a:spAutoFit/>
          </a:bodyPr>
          <a:lstStyle/>
          <a:p>
            <a:r>
              <a:rPr lang="en-US" dirty="0"/>
              <a:t>Use numerical algorithms like the Jacobi method or power iteration.</a:t>
            </a:r>
          </a:p>
        </p:txBody>
      </p:sp>
    </p:spTree>
    <p:extLst>
      <p:ext uri="{BB962C8B-B14F-4D97-AF65-F5344CB8AC3E}">
        <p14:creationId xmlns:p14="http://schemas.microsoft.com/office/powerpoint/2010/main" val="3088059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Singular Value Decomposition (SVD)</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18</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8" name="Picture 6">
            <a:extLst>
              <a:ext uri="{FF2B5EF4-FFF2-40B4-BE49-F238E27FC236}">
                <a16:creationId xmlns:a16="http://schemas.microsoft.com/office/drawing/2014/main" id="{E51D328C-28C4-B9DE-F8F1-0B9E04072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924"/>
          <a:stretch>
            <a:fillRect/>
          </a:stretch>
        </p:blipFill>
        <p:spPr bwMode="auto">
          <a:xfrm>
            <a:off x="2321428" y="1988117"/>
            <a:ext cx="4421187"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C16D1F94-1511-B581-F8A0-9D4D25CD9A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536" y="1208981"/>
            <a:ext cx="200818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2947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Singular Value Decomposition (SVD)</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19</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grpSp>
        <p:nvGrpSpPr>
          <p:cNvPr id="12" name="Group 11">
            <a:extLst>
              <a:ext uri="{FF2B5EF4-FFF2-40B4-BE49-F238E27FC236}">
                <a16:creationId xmlns:a16="http://schemas.microsoft.com/office/drawing/2014/main" id="{4312BEF0-667B-1791-50FA-CD4173D751F4}"/>
              </a:ext>
            </a:extLst>
          </p:cNvPr>
          <p:cNvGrpSpPr/>
          <p:nvPr/>
        </p:nvGrpSpPr>
        <p:grpSpPr>
          <a:xfrm>
            <a:off x="3879434" y="1641259"/>
            <a:ext cx="3965494" cy="2181599"/>
            <a:chOff x="518824" y="1018070"/>
            <a:chExt cx="4991100" cy="2641600"/>
          </a:xfrm>
        </p:grpSpPr>
        <p:pic>
          <p:nvPicPr>
            <p:cNvPr id="10" name="Picture 9">
              <a:extLst>
                <a:ext uri="{FF2B5EF4-FFF2-40B4-BE49-F238E27FC236}">
                  <a16:creationId xmlns:a16="http://schemas.microsoft.com/office/drawing/2014/main" id="{30F050F0-19FB-1715-5884-1EE670B6140D}"/>
                </a:ext>
              </a:extLst>
            </p:cNvPr>
            <p:cNvPicPr>
              <a:picLocks noChangeAspect="1"/>
            </p:cNvPicPr>
            <p:nvPr/>
          </p:nvPicPr>
          <p:blipFill>
            <a:blip r:embed="rId3"/>
            <a:stretch>
              <a:fillRect/>
            </a:stretch>
          </p:blipFill>
          <p:spPr>
            <a:xfrm>
              <a:off x="518824" y="1018070"/>
              <a:ext cx="4991100" cy="2641600"/>
            </a:xfrm>
            <a:prstGeom prst="rect">
              <a:avLst/>
            </a:prstGeom>
          </p:spPr>
        </p:pic>
        <p:sp>
          <p:nvSpPr>
            <p:cNvPr id="11" name="TextBox 10">
              <a:extLst>
                <a:ext uri="{FF2B5EF4-FFF2-40B4-BE49-F238E27FC236}">
                  <a16:creationId xmlns:a16="http://schemas.microsoft.com/office/drawing/2014/main" id="{22D360C1-FBAB-0BEF-D42C-B6237E11A9D5}"/>
                </a:ext>
              </a:extLst>
            </p:cNvPr>
            <p:cNvSpPr txBox="1"/>
            <p:nvPr/>
          </p:nvSpPr>
          <p:spPr>
            <a:xfrm>
              <a:off x="774207" y="1615858"/>
              <a:ext cx="889349" cy="1975166"/>
            </a:xfrm>
            <a:prstGeom prst="rect">
              <a:avLst/>
            </a:prstGeom>
            <a:solidFill>
              <a:schemeClr val="bg1"/>
            </a:solidFill>
          </p:spPr>
          <p:txBody>
            <a:bodyPr wrap="square" rtlCol="0">
              <a:spAutoFit/>
            </a:bodyPr>
            <a:lstStyle/>
            <a:p>
              <a:pPr algn="ctr"/>
              <a:r>
                <a:rPr lang="en-US" sz="2000" i="1" dirty="0"/>
                <a:t>A</a:t>
              </a:r>
            </a:p>
            <a:p>
              <a:pPr algn="ctr"/>
              <a:r>
                <a:rPr lang="en-US" sz="2000" i="1" dirty="0"/>
                <a:t>B</a:t>
              </a:r>
            </a:p>
            <a:p>
              <a:pPr algn="ctr"/>
              <a:r>
                <a:rPr lang="en-US" sz="2000" i="1" dirty="0"/>
                <a:t>C</a:t>
              </a:r>
            </a:p>
            <a:p>
              <a:pPr algn="ctr"/>
              <a:r>
                <a:rPr lang="en-US" sz="2000" i="1" dirty="0"/>
                <a:t>D</a:t>
              </a:r>
            </a:p>
            <a:p>
              <a:pPr algn="ctr"/>
              <a:r>
                <a:rPr lang="en-US" sz="2000" i="1" dirty="0"/>
                <a:t>E</a:t>
              </a:r>
            </a:p>
          </p:txBody>
        </p:sp>
      </p:grpSp>
      <p:pic>
        <p:nvPicPr>
          <p:cNvPr id="13" name="Picture 12">
            <a:extLst>
              <a:ext uri="{FF2B5EF4-FFF2-40B4-BE49-F238E27FC236}">
                <a16:creationId xmlns:a16="http://schemas.microsoft.com/office/drawing/2014/main" id="{1BA9C34E-72A2-559F-BA5A-448D623D8774}"/>
              </a:ext>
            </a:extLst>
          </p:cNvPr>
          <p:cNvPicPr>
            <a:picLocks noChangeAspect="1"/>
          </p:cNvPicPr>
          <p:nvPr/>
        </p:nvPicPr>
        <p:blipFill>
          <a:blip r:embed="rId4"/>
          <a:stretch>
            <a:fillRect/>
          </a:stretch>
        </p:blipFill>
        <p:spPr>
          <a:xfrm>
            <a:off x="3634576" y="974439"/>
            <a:ext cx="1874848" cy="506511"/>
          </a:xfrm>
          <a:prstGeom prst="rect">
            <a:avLst/>
          </a:prstGeom>
        </p:spPr>
      </p:pic>
      <p:sp>
        <p:nvSpPr>
          <p:cNvPr id="25" name="TextBox 24">
            <a:extLst>
              <a:ext uri="{FF2B5EF4-FFF2-40B4-BE49-F238E27FC236}">
                <a16:creationId xmlns:a16="http://schemas.microsoft.com/office/drawing/2014/main" id="{9995964A-F4BE-4AB1-1ABA-709D8AE296C5}"/>
              </a:ext>
            </a:extLst>
          </p:cNvPr>
          <p:cNvSpPr txBox="1"/>
          <p:nvPr/>
        </p:nvSpPr>
        <p:spPr>
          <a:xfrm>
            <a:off x="529827" y="2408894"/>
            <a:ext cx="3108543" cy="646331"/>
          </a:xfrm>
          <a:prstGeom prst="rect">
            <a:avLst/>
          </a:prstGeom>
          <a:noFill/>
        </p:spPr>
        <p:txBody>
          <a:bodyPr wrap="none" rtlCol="0">
            <a:spAutoFit/>
          </a:bodyPr>
          <a:lstStyle/>
          <a:p>
            <a:r>
              <a:rPr lang="en-US" dirty="0"/>
              <a:t>People (A, B, C, D, E)</a:t>
            </a:r>
          </a:p>
          <a:p>
            <a:r>
              <a:rPr lang="en-US" dirty="0"/>
              <a:t>Products (d1, d2, d3, d4, d5)</a:t>
            </a:r>
          </a:p>
        </p:txBody>
      </p:sp>
    </p:spTree>
    <p:extLst>
      <p:ext uri="{BB962C8B-B14F-4D97-AF65-F5344CB8AC3E}">
        <p14:creationId xmlns:p14="http://schemas.microsoft.com/office/powerpoint/2010/main" val="336582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F4FF9-164E-D7E9-C3FE-82FD54921CAE}"/>
              </a:ext>
            </a:extLst>
          </p:cNvPr>
          <p:cNvSpPr>
            <a:spLocks noGrp="1"/>
          </p:cNvSpPr>
          <p:nvPr>
            <p:ph idx="10"/>
          </p:nvPr>
        </p:nvSpPr>
        <p:spPr/>
        <p:txBody>
          <a:bodyPr>
            <a:normAutofit/>
          </a:bodyPr>
          <a:lstStyle/>
          <a:p>
            <a:pPr eaLnBrk="1" hangingPunct="1">
              <a:lnSpc>
                <a:spcPts val="2550"/>
              </a:lnSpc>
            </a:pPr>
            <a:r>
              <a:rPr lang="en-US" altLang="en-US" dirty="0"/>
              <a:t>Review</a:t>
            </a:r>
          </a:p>
          <a:p>
            <a:pPr eaLnBrk="1" hangingPunct="1">
              <a:lnSpc>
                <a:spcPts val="2550"/>
              </a:lnSpc>
            </a:pPr>
            <a:endParaRPr lang="en-US" altLang="zh-CN" b="1" dirty="0">
              <a:ea typeface="宋体" panose="02010600030101010101" pitchFamily="2" charset="-122"/>
            </a:endParaRPr>
          </a:p>
          <a:p>
            <a:pPr eaLnBrk="1" hangingPunct="1">
              <a:lnSpc>
                <a:spcPts val="2550"/>
              </a:lnSpc>
            </a:pPr>
            <a:r>
              <a:rPr lang="en-US" altLang="zh-CN" dirty="0">
                <a:ea typeface="宋体" panose="02010600030101010101" pitchFamily="2" charset="-122"/>
              </a:rPr>
              <a:t>Dimensionality</a:t>
            </a:r>
            <a:r>
              <a:rPr lang="zh-CN" altLang="en-US" dirty="0">
                <a:ea typeface="宋体" panose="02010600030101010101" pitchFamily="2" charset="-122"/>
              </a:rPr>
              <a:t> </a:t>
            </a:r>
            <a:r>
              <a:rPr lang="en-US" altLang="zh-CN" dirty="0">
                <a:ea typeface="宋体" panose="02010600030101010101" pitchFamily="2" charset="-122"/>
              </a:rPr>
              <a:t>Reduction</a:t>
            </a:r>
            <a:endParaRPr lang="en-US" altLang="en-US" dirty="0"/>
          </a:p>
          <a:p>
            <a:pPr eaLnBrk="1" hangingPunct="1">
              <a:lnSpc>
                <a:spcPts val="2550"/>
              </a:lnSpc>
            </a:pPr>
            <a:endParaRPr lang="en-US" altLang="en-US" dirty="0"/>
          </a:p>
          <a:p>
            <a:pPr eaLnBrk="1" hangingPunct="1">
              <a:lnSpc>
                <a:spcPts val="2550"/>
              </a:lnSpc>
            </a:pPr>
            <a:endParaRPr lang="en-US" altLang="en-US" dirty="0"/>
          </a:p>
        </p:txBody>
      </p:sp>
      <p:sp>
        <p:nvSpPr>
          <p:cNvPr id="3" name="Title 2">
            <a:extLst>
              <a:ext uri="{FF2B5EF4-FFF2-40B4-BE49-F238E27FC236}">
                <a16:creationId xmlns:a16="http://schemas.microsoft.com/office/drawing/2014/main" id="{3577FD82-C838-EECD-3680-32D198927B59}"/>
              </a:ext>
            </a:extLst>
          </p:cNvPr>
          <p:cNvSpPr>
            <a:spLocks noGrp="1"/>
          </p:cNvSpPr>
          <p:nvPr>
            <p:ph type="ctr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B2F1C0DC-B1CB-9F53-D3B7-A7F8C701AF65}"/>
              </a:ext>
            </a:extLst>
          </p:cNvPr>
          <p:cNvSpPr>
            <a:spLocks noGrp="1"/>
          </p:cNvSpPr>
          <p:nvPr>
            <p:ph type="sldNum" idx="12"/>
          </p:nvPr>
        </p:nvSpPr>
        <p:spPr/>
        <p:txBody>
          <a:bodyPr/>
          <a:lstStyle/>
          <a:p>
            <a:pPr algn="r"/>
            <a:fld id="{00000000-1234-1234-1234-123412341234}" type="slidenum">
              <a:rPr lang="en" smtClean="0"/>
              <a:pPr algn="r"/>
              <a:t>2</a:t>
            </a:fld>
            <a:endParaRPr lang="en"/>
          </a:p>
        </p:txBody>
      </p:sp>
      <p:sp>
        <p:nvSpPr>
          <p:cNvPr id="5" name="Text Placeholder 4">
            <a:extLst>
              <a:ext uri="{FF2B5EF4-FFF2-40B4-BE49-F238E27FC236}">
                <a16:creationId xmlns:a16="http://schemas.microsoft.com/office/drawing/2014/main" id="{D8BEB977-FD00-F821-52A6-50E9C6E41ABB}"/>
              </a:ext>
            </a:extLst>
          </p:cNvPr>
          <p:cNvSpPr>
            <a:spLocks noGrp="1"/>
          </p:cNvSpPr>
          <p:nvPr>
            <p:ph type="body" sz="quarter" idx="13"/>
          </p:nvPr>
        </p:nvSpPr>
        <p:spPr/>
        <p:txBody>
          <a:bodyPr/>
          <a:lstStyle/>
          <a:p>
            <a:r>
              <a:rPr lang="en-US" dirty="0">
                <a:solidFill>
                  <a:schemeClr val="bg1"/>
                </a:solidFill>
              </a:rPr>
              <a:t>Lehigh CSE347/447: Data Mining</a:t>
            </a:r>
          </a:p>
        </p:txBody>
      </p:sp>
    </p:spTree>
    <p:extLst>
      <p:ext uri="{BB962C8B-B14F-4D97-AF65-F5344CB8AC3E}">
        <p14:creationId xmlns:p14="http://schemas.microsoft.com/office/powerpoint/2010/main" val="3837155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Singular Value Decomposition (SVD)</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20</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13" name="Picture 12">
            <a:extLst>
              <a:ext uri="{FF2B5EF4-FFF2-40B4-BE49-F238E27FC236}">
                <a16:creationId xmlns:a16="http://schemas.microsoft.com/office/drawing/2014/main" id="{1BA9C34E-72A2-559F-BA5A-448D623D8774}"/>
              </a:ext>
            </a:extLst>
          </p:cNvPr>
          <p:cNvPicPr>
            <a:picLocks noChangeAspect="1"/>
          </p:cNvPicPr>
          <p:nvPr/>
        </p:nvPicPr>
        <p:blipFill>
          <a:blip r:embed="rId3"/>
          <a:stretch>
            <a:fillRect/>
          </a:stretch>
        </p:blipFill>
        <p:spPr>
          <a:xfrm>
            <a:off x="91416" y="995328"/>
            <a:ext cx="1874848" cy="506511"/>
          </a:xfrm>
          <a:prstGeom prst="rect">
            <a:avLst/>
          </a:prstGeom>
        </p:spPr>
      </p:pic>
      <p:grpSp>
        <p:nvGrpSpPr>
          <p:cNvPr id="22" name="Group 21">
            <a:extLst>
              <a:ext uri="{FF2B5EF4-FFF2-40B4-BE49-F238E27FC236}">
                <a16:creationId xmlns:a16="http://schemas.microsoft.com/office/drawing/2014/main" id="{43C0BB92-B79A-7CDE-85A7-3B80DE1E76AB}"/>
              </a:ext>
            </a:extLst>
          </p:cNvPr>
          <p:cNvGrpSpPr/>
          <p:nvPr/>
        </p:nvGrpSpPr>
        <p:grpSpPr>
          <a:xfrm>
            <a:off x="2521709" y="867909"/>
            <a:ext cx="5219376" cy="1942112"/>
            <a:chOff x="3924624" y="889269"/>
            <a:chExt cx="5219376" cy="1942112"/>
          </a:xfrm>
        </p:grpSpPr>
        <p:pic>
          <p:nvPicPr>
            <p:cNvPr id="20" name="Picture 19">
              <a:extLst>
                <a:ext uri="{FF2B5EF4-FFF2-40B4-BE49-F238E27FC236}">
                  <a16:creationId xmlns:a16="http://schemas.microsoft.com/office/drawing/2014/main" id="{8693F229-EB63-249F-C5F8-1F7B6055183C}"/>
                </a:ext>
              </a:extLst>
            </p:cNvPr>
            <p:cNvPicPr>
              <a:picLocks noChangeAspect="1"/>
            </p:cNvPicPr>
            <p:nvPr/>
          </p:nvPicPr>
          <p:blipFill>
            <a:blip r:embed="rId4"/>
            <a:stretch>
              <a:fillRect/>
            </a:stretch>
          </p:blipFill>
          <p:spPr>
            <a:xfrm>
              <a:off x="3924624" y="889269"/>
              <a:ext cx="5219376" cy="1931078"/>
            </a:xfrm>
            <a:prstGeom prst="rect">
              <a:avLst/>
            </a:prstGeom>
          </p:spPr>
        </p:pic>
        <p:sp>
          <p:nvSpPr>
            <p:cNvPr id="21" name="TextBox 20">
              <a:extLst>
                <a:ext uri="{FF2B5EF4-FFF2-40B4-BE49-F238E27FC236}">
                  <a16:creationId xmlns:a16="http://schemas.microsoft.com/office/drawing/2014/main" id="{65BF33DB-FE92-9DD6-3CAD-56D5154D2C5D}"/>
                </a:ext>
              </a:extLst>
            </p:cNvPr>
            <p:cNvSpPr txBox="1"/>
            <p:nvPr/>
          </p:nvSpPr>
          <p:spPr>
            <a:xfrm>
              <a:off x="4016883" y="1277109"/>
              <a:ext cx="706599" cy="1554272"/>
            </a:xfrm>
            <a:prstGeom prst="rect">
              <a:avLst/>
            </a:prstGeom>
            <a:solidFill>
              <a:schemeClr val="bg1"/>
            </a:solidFill>
          </p:spPr>
          <p:txBody>
            <a:bodyPr wrap="square" rtlCol="0">
              <a:spAutoFit/>
            </a:bodyPr>
            <a:lstStyle/>
            <a:p>
              <a:pPr algn="ctr"/>
              <a:r>
                <a:rPr lang="en-US" sz="1900" i="1" dirty="0"/>
                <a:t>A</a:t>
              </a:r>
            </a:p>
            <a:p>
              <a:pPr algn="ctr"/>
              <a:r>
                <a:rPr lang="en-US" sz="1900" i="1" dirty="0"/>
                <a:t>B</a:t>
              </a:r>
            </a:p>
            <a:p>
              <a:pPr algn="ctr"/>
              <a:r>
                <a:rPr lang="en-US" sz="1900" i="1" dirty="0"/>
                <a:t>C</a:t>
              </a:r>
            </a:p>
            <a:p>
              <a:pPr algn="ctr"/>
              <a:r>
                <a:rPr lang="en-US" sz="1900" i="1" dirty="0"/>
                <a:t>D</a:t>
              </a:r>
            </a:p>
            <a:p>
              <a:pPr algn="ctr"/>
              <a:r>
                <a:rPr lang="en-US" sz="1900" i="1" dirty="0"/>
                <a:t>E</a:t>
              </a:r>
            </a:p>
          </p:txBody>
        </p:sp>
      </p:grpSp>
      <p:sp>
        <p:nvSpPr>
          <p:cNvPr id="24" name="TextBox 23">
            <a:extLst>
              <a:ext uri="{FF2B5EF4-FFF2-40B4-BE49-F238E27FC236}">
                <a16:creationId xmlns:a16="http://schemas.microsoft.com/office/drawing/2014/main" id="{7D98D394-3A2A-08DC-CCB8-40CDFC23CCF3}"/>
              </a:ext>
            </a:extLst>
          </p:cNvPr>
          <p:cNvSpPr txBox="1"/>
          <p:nvPr/>
        </p:nvSpPr>
        <p:spPr>
          <a:xfrm>
            <a:off x="860663" y="3157407"/>
            <a:ext cx="7422674" cy="1477328"/>
          </a:xfrm>
          <a:prstGeom prst="rect">
            <a:avLst/>
          </a:prstGeom>
          <a:noFill/>
        </p:spPr>
        <p:txBody>
          <a:bodyPr wrap="square">
            <a:spAutoFit/>
          </a:bodyPr>
          <a:lstStyle/>
          <a:p>
            <a:r>
              <a:rPr lang="en-US" dirty="0">
                <a:solidFill>
                  <a:srgbClr val="000000"/>
                </a:solidFill>
                <a:effectLst/>
                <a:latin typeface="Helvetica" pitchFamily="2" charset="0"/>
              </a:rPr>
              <a:t>This is an </a:t>
            </a:r>
            <a:r>
              <a:rPr lang="en-US" dirty="0">
                <a:solidFill>
                  <a:srgbClr val="0000FF"/>
                </a:solidFill>
                <a:effectLst/>
                <a:latin typeface="Helvetica" pitchFamily="2" charset="0"/>
              </a:rPr>
              <a:t>orthonormal matrix</a:t>
            </a:r>
            <a:r>
              <a:rPr lang="en-US" dirty="0">
                <a:solidFill>
                  <a:srgbClr val="000000"/>
                </a:solidFill>
                <a:effectLst/>
                <a:latin typeface="Helvetica" pitchFamily="2" charset="0"/>
              </a:rPr>
              <a:t>: (</a:t>
            </a:r>
            <a:r>
              <a:rPr lang="en-US" dirty="0" err="1">
                <a:solidFill>
                  <a:srgbClr val="000000"/>
                </a:solidFill>
                <a:effectLst/>
                <a:latin typeface="Helvetica" pitchFamily="2" charset="0"/>
              </a:rPr>
              <a:t>i</a:t>
            </a:r>
            <a:r>
              <a:rPr lang="en-US" dirty="0">
                <a:solidFill>
                  <a:srgbClr val="000000"/>
                </a:solidFill>
                <a:effectLst/>
                <a:latin typeface="Helvetica" pitchFamily="2" charset="0"/>
              </a:rPr>
              <a:t>) Row vectors have unit length. (ii) Any two distinct row vectors are orthogonal to each other.</a:t>
            </a:r>
          </a:p>
          <a:p>
            <a:endParaRPr lang="en-US" dirty="0">
              <a:solidFill>
                <a:srgbClr val="000000"/>
              </a:solidFill>
              <a:latin typeface="Helvetica" pitchFamily="2" charset="0"/>
            </a:endParaRPr>
          </a:p>
          <a:p>
            <a:r>
              <a:rPr lang="en-US" dirty="0">
                <a:solidFill>
                  <a:srgbClr val="000000"/>
                </a:solidFill>
                <a:effectLst/>
                <a:latin typeface="Helvetica" pitchFamily="2" charset="0"/>
              </a:rPr>
              <a:t>Each number </a:t>
            </a:r>
            <a:r>
              <a:rPr lang="en-US" dirty="0" err="1">
                <a:solidFill>
                  <a:srgbClr val="000000"/>
                </a:solidFill>
                <a:effectLst/>
                <a:latin typeface="Helvetica" pitchFamily="2" charset="0"/>
              </a:rPr>
              <a:t>u</a:t>
            </a:r>
            <a:r>
              <a:rPr lang="en-US" baseline="-25000" dirty="0" err="1">
                <a:solidFill>
                  <a:srgbClr val="000000"/>
                </a:solidFill>
                <a:effectLst/>
                <a:latin typeface="Helvetica" pitchFamily="2" charset="0"/>
              </a:rPr>
              <a:t>ij</a:t>
            </a:r>
            <a:r>
              <a:rPr lang="en-US" dirty="0">
                <a:solidFill>
                  <a:srgbClr val="000000"/>
                </a:solidFill>
                <a:effectLst/>
                <a:latin typeface="Helvetica" pitchFamily="2" charset="0"/>
              </a:rPr>
              <a:t> in the matrix indicates how strongly related person</a:t>
            </a:r>
          </a:p>
          <a:p>
            <a:r>
              <a:rPr lang="en-US" dirty="0" err="1">
                <a:solidFill>
                  <a:srgbClr val="000000"/>
                </a:solidFill>
                <a:effectLst/>
                <a:latin typeface="Helvetica" pitchFamily="2" charset="0"/>
              </a:rPr>
              <a:t>i</a:t>
            </a:r>
            <a:r>
              <a:rPr lang="en-US" dirty="0">
                <a:solidFill>
                  <a:srgbClr val="000000"/>
                </a:solidFill>
                <a:effectLst/>
                <a:latin typeface="Helvetica" pitchFamily="2" charset="0"/>
              </a:rPr>
              <a:t> is to the </a:t>
            </a:r>
            <a:r>
              <a:rPr lang="en-US" sz="1800" dirty="0">
                <a:solidFill>
                  <a:srgbClr val="000000"/>
                </a:solidFill>
                <a:effectLst/>
                <a:latin typeface="Helvetica" pitchFamily="2" charset="0"/>
              </a:rPr>
              <a:t>semantic </a:t>
            </a:r>
            <a:r>
              <a:rPr lang="en-US" dirty="0">
                <a:solidFill>
                  <a:srgbClr val="000000"/>
                </a:solidFill>
                <a:effectLst/>
                <a:latin typeface="Helvetica" pitchFamily="2" charset="0"/>
              </a:rPr>
              <a:t>dimension j.</a:t>
            </a:r>
          </a:p>
        </p:txBody>
      </p:sp>
    </p:spTree>
    <p:extLst>
      <p:ext uri="{BB962C8B-B14F-4D97-AF65-F5344CB8AC3E}">
        <p14:creationId xmlns:p14="http://schemas.microsoft.com/office/powerpoint/2010/main" val="3006101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Singular Value Decomposition (SVD)</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21</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13" name="Picture 12">
            <a:extLst>
              <a:ext uri="{FF2B5EF4-FFF2-40B4-BE49-F238E27FC236}">
                <a16:creationId xmlns:a16="http://schemas.microsoft.com/office/drawing/2014/main" id="{1BA9C34E-72A2-559F-BA5A-448D623D8774}"/>
              </a:ext>
            </a:extLst>
          </p:cNvPr>
          <p:cNvPicPr>
            <a:picLocks noChangeAspect="1"/>
          </p:cNvPicPr>
          <p:nvPr/>
        </p:nvPicPr>
        <p:blipFill>
          <a:blip r:embed="rId3"/>
          <a:stretch>
            <a:fillRect/>
          </a:stretch>
        </p:blipFill>
        <p:spPr>
          <a:xfrm>
            <a:off x="529827" y="918012"/>
            <a:ext cx="1874848" cy="506511"/>
          </a:xfrm>
          <a:prstGeom prst="rect">
            <a:avLst/>
          </a:prstGeom>
        </p:spPr>
      </p:pic>
      <p:grpSp>
        <p:nvGrpSpPr>
          <p:cNvPr id="7" name="Group 6">
            <a:extLst>
              <a:ext uri="{FF2B5EF4-FFF2-40B4-BE49-F238E27FC236}">
                <a16:creationId xmlns:a16="http://schemas.microsoft.com/office/drawing/2014/main" id="{0D9752A8-795C-5CC4-0C1D-5632E44AF613}"/>
              </a:ext>
            </a:extLst>
          </p:cNvPr>
          <p:cNvGrpSpPr/>
          <p:nvPr/>
        </p:nvGrpSpPr>
        <p:grpSpPr>
          <a:xfrm>
            <a:off x="3600276" y="930832"/>
            <a:ext cx="4190913" cy="1977202"/>
            <a:chOff x="1308013" y="2507540"/>
            <a:chExt cx="4190913" cy="1977202"/>
          </a:xfrm>
        </p:grpSpPr>
        <p:pic>
          <p:nvPicPr>
            <p:cNvPr id="2" name="Picture 1">
              <a:extLst>
                <a:ext uri="{FF2B5EF4-FFF2-40B4-BE49-F238E27FC236}">
                  <a16:creationId xmlns:a16="http://schemas.microsoft.com/office/drawing/2014/main" id="{6571148B-7A9C-1023-71B8-6B8E5C2EDB06}"/>
                </a:ext>
              </a:extLst>
            </p:cNvPr>
            <p:cNvPicPr>
              <a:picLocks noChangeAspect="1"/>
            </p:cNvPicPr>
            <p:nvPr/>
          </p:nvPicPr>
          <p:blipFill>
            <a:blip r:embed="rId4"/>
            <a:stretch>
              <a:fillRect/>
            </a:stretch>
          </p:blipFill>
          <p:spPr>
            <a:xfrm>
              <a:off x="1308013" y="2507540"/>
              <a:ext cx="4190913" cy="1977202"/>
            </a:xfrm>
            <a:prstGeom prst="rect">
              <a:avLst/>
            </a:prstGeom>
          </p:spPr>
        </p:pic>
        <p:sp>
          <p:nvSpPr>
            <p:cNvPr id="6" name="TextBox 5">
              <a:extLst>
                <a:ext uri="{FF2B5EF4-FFF2-40B4-BE49-F238E27FC236}">
                  <a16:creationId xmlns:a16="http://schemas.microsoft.com/office/drawing/2014/main" id="{79AFD3E1-B8AB-B39A-98C9-A0C0B3BB206B}"/>
                </a:ext>
              </a:extLst>
            </p:cNvPr>
            <p:cNvSpPr txBox="1"/>
            <p:nvPr/>
          </p:nvSpPr>
          <p:spPr>
            <a:xfrm>
              <a:off x="1308013" y="2930316"/>
              <a:ext cx="512537" cy="1554272"/>
            </a:xfrm>
            <a:prstGeom prst="rect">
              <a:avLst/>
            </a:prstGeom>
            <a:solidFill>
              <a:schemeClr val="bg1"/>
            </a:solidFill>
          </p:spPr>
          <p:txBody>
            <a:bodyPr wrap="square" rtlCol="0">
              <a:spAutoFit/>
            </a:bodyPr>
            <a:lstStyle/>
            <a:p>
              <a:pPr algn="ctr"/>
              <a:r>
                <a:rPr lang="en-US" sz="1900" i="1" dirty="0"/>
                <a:t>A</a:t>
              </a:r>
            </a:p>
            <a:p>
              <a:pPr algn="ctr"/>
              <a:r>
                <a:rPr lang="en-US" sz="1900" i="1" dirty="0"/>
                <a:t>B</a:t>
              </a:r>
            </a:p>
            <a:p>
              <a:pPr algn="ctr"/>
              <a:r>
                <a:rPr lang="en-US" sz="1900" i="1" dirty="0"/>
                <a:t>C</a:t>
              </a:r>
            </a:p>
            <a:p>
              <a:pPr algn="ctr"/>
              <a:r>
                <a:rPr lang="en-US" sz="1900" i="1" dirty="0"/>
                <a:t>D</a:t>
              </a:r>
            </a:p>
            <a:p>
              <a:pPr algn="ctr"/>
              <a:r>
                <a:rPr lang="en-US" sz="1900" i="1" dirty="0"/>
                <a:t>E</a:t>
              </a:r>
            </a:p>
          </p:txBody>
        </p:sp>
      </p:grpSp>
      <p:sp>
        <p:nvSpPr>
          <p:cNvPr id="9" name="TextBox 8">
            <a:extLst>
              <a:ext uri="{FF2B5EF4-FFF2-40B4-BE49-F238E27FC236}">
                <a16:creationId xmlns:a16="http://schemas.microsoft.com/office/drawing/2014/main" id="{FC8DB258-0ABA-CC12-2CC9-0EAB36780B07}"/>
              </a:ext>
            </a:extLst>
          </p:cNvPr>
          <p:cNvSpPr txBox="1"/>
          <p:nvPr/>
        </p:nvSpPr>
        <p:spPr>
          <a:xfrm>
            <a:off x="786733" y="3258959"/>
            <a:ext cx="7950183" cy="132343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rgbClr val="000000"/>
                </a:solidFill>
                <a:effectLst/>
                <a:latin typeface="Helvetica" pitchFamily="2" charset="0"/>
              </a:rPr>
              <a:t>The diagonal consists of the </a:t>
            </a:r>
            <a:r>
              <a:rPr lang="en-US" sz="2000" dirty="0">
                <a:solidFill>
                  <a:srgbClr val="0000FF"/>
                </a:solidFill>
                <a:effectLst/>
                <a:latin typeface="Helvetica" pitchFamily="2" charset="0"/>
              </a:rPr>
              <a:t>singular values </a:t>
            </a:r>
            <a:r>
              <a:rPr lang="en-US" sz="2000" dirty="0">
                <a:solidFill>
                  <a:srgbClr val="000000"/>
                </a:solidFill>
                <a:effectLst/>
                <a:latin typeface="Helvetica" pitchFamily="2" charset="0"/>
              </a:rPr>
              <a:t>of C.</a:t>
            </a:r>
          </a:p>
          <a:p>
            <a:pPr marL="285750" indent="-285750">
              <a:buFont typeface="Arial" panose="020B0604020202020204" pitchFamily="34" charset="0"/>
              <a:buChar char="•"/>
            </a:pPr>
            <a:r>
              <a:rPr lang="en-US" sz="2000" dirty="0">
                <a:solidFill>
                  <a:srgbClr val="000000"/>
                </a:solidFill>
                <a:effectLst/>
                <a:latin typeface="Helvetica" pitchFamily="2" charset="0"/>
              </a:rPr>
              <a:t>The magnitude of the singular value measures the </a:t>
            </a:r>
            <a:r>
              <a:rPr lang="en-US" sz="2000" dirty="0">
                <a:solidFill>
                  <a:srgbClr val="0000FF"/>
                </a:solidFill>
                <a:effectLst/>
                <a:latin typeface="Helvetica" pitchFamily="2" charset="0"/>
              </a:rPr>
              <a:t>importance of</a:t>
            </a:r>
            <a:endParaRPr lang="en-US" sz="2000" dirty="0">
              <a:solidFill>
                <a:srgbClr val="000000"/>
              </a:solidFill>
              <a:effectLst/>
              <a:latin typeface="Helvetica" pitchFamily="2" charset="0"/>
            </a:endParaRPr>
          </a:p>
          <a:p>
            <a:r>
              <a:rPr lang="en-US" sz="2000" dirty="0">
                <a:solidFill>
                  <a:srgbClr val="0000FF"/>
                </a:solidFill>
                <a:effectLst/>
                <a:latin typeface="Helvetica" pitchFamily="2" charset="0"/>
              </a:rPr>
              <a:t>the corresponding dimension</a:t>
            </a:r>
            <a:r>
              <a:rPr lang="en-US" sz="2000" dirty="0">
                <a:solidFill>
                  <a:srgbClr val="000000"/>
                </a:solidFill>
                <a:effectLst/>
                <a:latin typeface="Helvetica" pitchFamily="2" charset="0"/>
              </a:rPr>
              <a:t>.</a:t>
            </a:r>
            <a:endParaRPr lang="en-US" sz="2000" dirty="0">
              <a:solidFill>
                <a:srgbClr val="0000FF"/>
              </a:solidFill>
              <a:effectLst/>
              <a:latin typeface="Helvetica" pitchFamily="2" charset="0"/>
            </a:endParaRPr>
          </a:p>
          <a:p>
            <a:pPr marL="285750" indent="-285750">
              <a:buFont typeface="Arial" panose="020B0604020202020204" pitchFamily="34" charset="0"/>
              <a:buChar char="•"/>
            </a:pPr>
            <a:r>
              <a:rPr lang="en-US" sz="2000" dirty="0">
                <a:solidFill>
                  <a:srgbClr val="000000"/>
                </a:solidFill>
                <a:effectLst/>
                <a:latin typeface="Helvetica" pitchFamily="2" charset="0"/>
              </a:rPr>
              <a:t>We’ll make use of this by </a:t>
            </a:r>
            <a:r>
              <a:rPr lang="en-US" sz="2000" dirty="0">
                <a:solidFill>
                  <a:srgbClr val="0000FF"/>
                </a:solidFill>
                <a:effectLst/>
                <a:latin typeface="Helvetica" pitchFamily="2" charset="0"/>
              </a:rPr>
              <a:t>omitting unimportant dimensions.</a:t>
            </a:r>
          </a:p>
        </p:txBody>
      </p:sp>
    </p:spTree>
    <p:extLst>
      <p:ext uri="{BB962C8B-B14F-4D97-AF65-F5344CB8AC3E}">
        <p14:creationId xmlns:p14="http://schemas.microsoft.com/office/powerpoint/2010/main" val="1515076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Singular Value Decomposition (SVD)</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22</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13" name="Picture 12">
            <a:extLst>
              <a:ext uri="{FF2B5EF4-FFF2-40B4-BE49-F238E27FC236}">
                <a16:creationId xmlns:a16="http://schemas.microsoft.com/office/drawing/2014/main" id="{1BA9C34E-72A2-559F-BA5A-448D623D8774}"/>
              </a:ext>
            </a:extLst>
          </p:cNvPr>
          <p:cNvPicPr>
            <a:picLocks noChangeAspect="1"/>
          </p:cNvPicPr>
          <p:nvPr/>
        </p:nvPicPr>
        <p:blipFill>
          <a:blip r:embed="rId3"/>
          <a:stretch>
            <a:fillRect/>
          </a:stretch>
        </p:blipFill>
        <p:spPr>
          <a:xfrm>
            <a:off x="529827" y="918012"/>
            <a:ext cx="1874848" cy="506511"/>
          </a:xfrm>
          <a:prstGeom prst="rect">
            <a:avLst/>
          </a:prstGeom>
        </p:spPr>
      </p:pic>
      <p:sp>
        <p:nvSpPr>
          <p:cNvPr id="9" name="TextBox 8">
            <a:extLst>
              <a:ext uri="{FF2B5EF4-FFF2-40B4-BE49-F238E27FC236}">
                <a16:creationId xmlns:a16="http://schemas.microsoft.com/office/drawing/2014/main" id="{FC8DB258-0ABA-CC12-2CC9-0EAB36780B07}"/>
              </a:ext>
            </a:extLst>
          </p:cNvPr>
          <p:cNvSpPr txBox="1"/>
          <p:nvPr/>
        </p:nvSpPr>
        <p:spPr>
          <a:xfrm>
            <a:off x="148747" y="2997580"/>
            <a:ext cx="8846506" cy="163121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0000"/>
                </a:solidFill>
                <a:effectLst/>
                <a:latin typeface="Helvetica" pitchFamily="2" charset="0"/>
              </a:rPr>
              <a:t>Again: This is an </a:t>
            </a:r>
            <a:r>
              <a:rPr lang="en-US" sz="2000" dirty="0">
                <a:solidFill>
                  <a:srgbClr val="0000FF"/>
                </a:solidFill>
                <a:effectLst/>
                <a:latin typeface="Helvetica" pitchFamily="2" charset="0"/>
              </a:rPr>
              <a:t>orthonormal matrix</a:t>
            </a:r>
            <a:r>
              <a:rPr lang="en-US" sz="2000" dirty="0">
                <a:solidFill>
                  <a:srgbClr val="000000"/>
                </a:solidFill>
                <a:effectLst/>
                <a:latin typeface="Helvetica" pitchFamily="2" charset="0"/>
              </a:rPr>
              <a:t>: (</a:t>
            </a:r>
            <a:r>
              <a:rPr lang="en-US" sz="2000" dirty="0" err="1">
                <a:solidFill>
                  <a:srgbClr val="000000"/>
                </a:solidFill>
                <a:effectLst/>
                <a:latin typeface="Helvetica" pitchFamily="2" charset="0"/>
              </a:rPr>
              <a:t>i</a:t>
            </a:r>
            <a:r>
              <a:rPr lang="en-US" sz="2000" dirty="0">
                <a:solidFill>
                  <a:srgbClr val="000000"/>
                </a:solidFill>
                <a:effectLst/>
                <a:latin typeface="Helvetica" pitchFamily="2" charset="0"/>
              </a:rPr>
              <a:t>) Column vectors have unit length. (ii) Any two distinct column vectors are orthogonal to each other.</a:t>
            </a:r>
          </a:p>
          <a:p>
            <a:pPr marL="342900" indent="-342900">
              <a:buFont typeface="Arial" panose="020B0604020202020204" pitchFamily="34" charset="0"/>
              <a:buChar char="•"/>
            </a:pPr>
            <a:endParaRPr lang="en-US" sz="2000" dirty="0">
              <a:solidFill>
                <a:srgbClr val="000000"/>
              </a:solidFill>
              <a:effectLst/>
              <a:latin typeface="Helvetica" pitchFamily="2" charset="0"/>
            </a:endParaRPr>
          </a:p>
          <a:p>
            <a:pPr marL="342900" indent="-342900">
              <a:buFont typeface="Arial" panose="020B0604020202020204" pitchFamily="34" charset="0"/>
              <a:buChar char="•"/>
            </a:pPr>
            <a:r>
              <a:rPr lang="en-US" sz="2000" dirty="0">
                <a:solidFill>
                  <a:srgbClr val="000000"/>
                </a:solidFill>
                <a:effectLst/>
                <a:latin typeface="Helvetica" pitchFamily="2" charset="0"/>
              </a:rPr>
              <a:t>Each number </a:t>
            </a:r>
            <a:r>
              <a:rPr lang="en-US" sz="2000" dirty="0" err="1">
                <a:solidFill>
                  <a:srgbClr val="000000"/>
                </a:solidFill>
                <a:effectLst/>
                <a:latin typeface="Helvetica" pitchFamily="2" charset="0"/>
              </a:rPr>
              <a:t>v</a:t>
            </a:r>
            <a:r>
              <a:rPr lang="en-US" sz="2000" baseline="-25000" dirty="0" err="1">
                <a:solidFill>
                  <a:srgbClr val="000000"/>
                </a:solidFill>
                <a:effectLst/>
                <a:latin typeface="Helvetica" pitchFamily="2" charset="0"/>
              </a:rPr>
              <a:t>ij</a:t>
            </a:r>
            <a:r>
              <a:rPr lang="en-US" sz="2000" dirty="0">
                <a:solidFill>
                  <a:srgbClr val="000000"/>
                </a:solidFill>
                <a:effectLst/>
                <a:latin typeface="Helvetica" pitchFamily="2" charset="0"/>
              </a:rPr>
              <a:t> in the matrix indicates how strongly related product </a:t>
            </a:r>
            <a:r>
              <a:rPr lang="en-US" sz="2000" dirty="0" err="1">
                <a:solidFill>
                  <a:srgbClr val="000000"/>
                </a:solidFill>
                <a:effectLst/>
                <a:latin typeface="Helvetica" pitchFamily="2" charset="0"/>
              </a:rPr>
              <a:t>i</a:t>
            </a:r>
            <a:r>
              <a:rPr lang="en-US" sz="2000" dirty="0">
                <a:solidFill>
                  <a:srgbClr val="000000"/>
                </a:solidFill>
                <a:effectLst/>
                <a:latin typeface="Helvetica" pitchFamily="2" charset="0"/>
              </a:rPr>
              <a:t> is to the semantic dimension j.</a:t>
            </a:r>
          </a:p>
        </p:txBody>
      </p:sp>
      <p:pic>
        <p:nvPicPr>
          <p:cNvPr id="8" name="Picture 7">
            <a:extLst>
              <a:ext uri="{FF2B5EF4-FFF2-40B4-BE49-F238E27FC236}">
                <a16:creationId xmlns:a16="http://schemas.microsoft.com/office/drawing/2014/main" id="{E1E67123-50A8-2B82-983B-3971738EC538}"/>
              </a:ext>
            </a:extLst>
          </p:cNvPr>
          <p:cNvPicPr>
            <a:picLocks noChangeAspect="1"/>
          </p:cNvPicPr>
          <p:nvPr/>
        </p:nvPicPr>
        <p:blipFill>
          <a:blip r:embed="rId4"/>
          <a:stretch>
            <a:fillRect/>
          </a:stretch>
        </p:blipFill>
        <p:spPr>
          <a:xfrm>
            <a:off x="2797618" y="930832"/>
            <a:ext cx="6048888" cy="1922076"/>
          </a:xfrm>
          <a:prstGeom prst="rect">
            <a:avLst/>
          </a:prstGeom>
        </p:spPr>
      </p:pic>
    </p:spTree>
    <p:extLst>
      <p:ext uri="{BB962C8B-B14F-4D97-AF65-F5344CB8AC3E}">
        <p14:creationId xmlns:p14="http://schemas.microsoft.com/office/powerpoint/2010/main" val="34817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Singular Value Decomposition (SVD)</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23</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13" name="Picture 12">
            <a:extLst>
              <a:ext uri="{FF2B5EF4-FFF2-40B4-BE49-F238E27FC236}">
                <a16:creationId xmlns:a16="http://schemas.microsoft.com/office/drawing/2014/main" id="{1BA9C34E-72A2-559F-BA5A-448D623D8774}"/>
              </a:ext>
            </a:extLst>
          </p:cNvPr>
          <p:cNvPicPr>
            <a:picLocks noChangeAspect="1"/>
          </p:cNvPicPr>
          <p:nvPr/>
        </p:nvPicPr>
        <p:blipFill>
          <a:blip r:embed="rId3"/>
          <a:stretch>
            <a:fillRect/>
          </a:stretch>
        </p:blipFill>
        <p:spPr>
          <a:xfrm>
            <a:off x="529827" y="918012"/>
            <a:ext cx="1874848" cy="506511"/>
          </a:xfrm>
          <a:prstGeom prst="rect">
            <a:avLst/>
          </a:prstGeom>
        </p:spPr>
      </p:pic>
      <p:sp>
        <p:nvSpPr>
          <p:cNvPr id="9" name="TextBox 8">
            <a:extLst>
              <a:ext uri="{FF2B5EF4-FFF2-40B4-BE49-F238E27FC236}">
                <a16:creationId xmlns:a16="http://schemas.microsoft.com/office/drawing/2014/main" id="{FC8DB258-0ABA-CC12-2CC9-0EAB36780B07}"/>
              </a:ext>
            </a:extLst>
          </p:cNvPr>
          <p:cNvSpPr txBox="1"/>
          <p:nvPr/>
        </p:nvSpPr>
        <p:spPr>
          <a:xfrm>
            <a:off x="761298" y="2885373"/>
            <a:ext cx="7772920" cy="1323439"/>
          </a:xfrm>
          <a:prstGeom prst="rect">
            <a:avLst/>
          </a:prstGeom>
          <a:noFill/>
        </p:spPr>
        <p:txBody>
          <a:bodyPr wrap="square">
            <a:spAutoFit/>
          </a:bodyPr>
          <a:lstStyle/>
          <a:p>
            <a:r>
              <a:rPr lang="en-US" sz="2000" dirty="0">
                <a:solidFill>
                  <a:srgbClr val="000000"/>
                </a:solidFill>
                <a:effectLst/>
                <a:latin typeface="Helvetica" pitchFamily="2" charset="0"/>
              </a:rPr>
              <a:t>SVD is decomposition of C into </a:t>
            </a:r>
          </a:p>
          <a:p>
            <a:pPr marL="342900" indent="-342900">
              <a:buFont typeface="Arial" panose="020B0604020202020204" pitchFamily="34" charset="0"/>
              <a:buChar char="•"/>
            </a:pPr>
            <a:r>
              <a:rPr lang="en-US" sz="2000" dirty="0">
                <a:solidFill>
                  <a:srgbClr val="000000"/>
                </a:solidFill>
                <a:effectLst/>
                <a:latin typeface="Helvetica" pitchFamily="2" charset="0"/>
              </a:rPr>
              <a:t>a representation of the people, </a:t>
            </a:r>
          </a:p>
          <a:p>
            <a:pPr marL="342900" indent="-342900">
              <a:buFont typeface="Arial" panose="020B0604020202020204" pitchFamily="34" charset="0"/>
              <a:buChar char="•"/>
            </a:pPr>
            <a:r>
              <a:rPr lang="en-US" sz="2000" dirty="0">
                <a:solidFill>
                  <a:srgbClr val="000000"/>
                </a:solidFill>
                <a:effectLst/>
                <a:latin typeface="Helvetica" pitchFamily="2" charset="0"/>
              </a:rPr>
              <a:t>a representation of the products and </a:t>
            </a:r>
          </a:p>
          <a:p>
            <a:pPr marL="342900" indent="-342900">
              <a:buFont typeface="Arial" panose="020B0604020202020204" pitchFamily="34" charset="0"/>
              <a:buChar char="•"/>
            </a:pPr>
            <a:r>
              <a:rPr lang="en-US" sz="2000" dirty="0">
                <a:solidFill>
                  <a:srgbClr val="000000"/>
                </a:solidFill>
                <a:effectLst/>
                <a:latin typeface="Helvetica" pitchFamily="2" charset="0"/>
              </a:rPr>
              <a:t>a representation of the importance of the “semantic” dimensions.</a:t>
            </a:r>
          </a:p>
        </p:txBody>
      </p:sp>
      <p:pic>
        <p:nvPicPr>
          <p:cNvPr id="8" name="Picture 7">
            <a:extLst>
              <a:ext uri="{FF2B5EF4-FFF2-40B4-BE49-F238E27FC236}">
                <a16:creationId xmlns:a16="http://schemas.microsoft.com/office/drawing/2014/main" id="{E1E67123-50A8-2B82-983B-3971738EC538}"/>
              </a:ext>
            </a:extLst>
          </p:cNvPr>
          <p:cNvPicPr>
            <a:picLocks noChangeAspect="1"/>
          </p:cNvPicPr>
          <p:nvPr/>
        </p:nvPicPr>
        <p:blipFill>
          <a:blip r:embed="rId4"/>
          <a:stretch>
            <a:fillRect/>
          </a:stretch>
        </p:blipFill>
        <p:spPr>
          <a:xfrm>
            <a:off x="6020339" y="1485706"/>
            <a:ext cx="2938092" cy="933599"/>
          </a:xfrm>
          <a:prstGeom prst="rect">
            <a:avLst/>
          </a:prstGeom>
        </p:spPr>
      </p:pic>
      <p:grpSp>
        <p:nvGrpSpPr>
          <p:cNvPr id="2" name="Group 1">
            <a:extLst>
              <a:ext uri="{FF2B5EF4-FFF2-40B4-BE49-F238E27FC236}">
                <a16:creationId xmlns:a16="http://schemas.microsoft.com/office/drawing/2014/main" id="{6E6F4C0D-8B24-BD17-BBCE-9877C5E5A2F7}"/>
              </a:ext>
            </a:extLst>
          </p:cNvPr>
          <p:cNvGrpSpPr/>
          <p:nvPr/>
        </p:nvGrpSpPr>
        <p:grpSpPr>
          <a:xfrm>
            <a:off x="3544866" y="1478465"/>
            <a:ext cx="2054268" cy="997979"/>
            <a:chOff x="1308013" y="2507540"/>
            <a:chExt cx="4190913" cy="1979468"/>
          </a:xfrm>
        </p:grpSpPr>
        <p:pic>
          <p:nvPicPr>
            <p:cNvPr id="6" name="Picture 5">
              <a:extLst>
                <a:ext uri="{FF2B5EF4-FFF2-40B4-BE49-F238E27FC236}">
                  <a16:creationId xmlns:a16="http://schemas.microsoft.com/office/drawing/2014/main" id="{62FC6418-4BCA-3D76-F292-2564254AD280}"/>
                </a:ext>
              </a:extLst>
            </p:cNvPr>
            <p:cNvPicPr>
              <a:picLocks noChangeAspect="1"/>
            </p:cNvPicPr>
            <p:nvPr/>
          </p:nvPicPr>
          <p:blipFill>
            <a:blip r:embed="rId5"/>
            <a:stretch>
              <a:fillRect/>
            </a:stretch>
          </p:blipFill>
          <p:spPr>
            <a:xfrm>
              <a:off x="1308013" y="2507540"/>
              <a:ext cx="4190913" cy="1977202"/>
            </a:xfrm>
            <a:prstGeom prst="rect">
              <a:avLst/>
            </a:prstGeom>
          </p:spPr>
        </p:pic>
        <p:sp>
          <p:nvSpPr>
            <p:cNvPr id="7" name="TextBox 6">
              <a:extLst>
                <a:ext uri="{FF2B5EF4-FFF2-40B4-BE49-F238E27FC236}">
                  <a16:creationId xmlns:a16="http://schemas.microsoft.com/office/drawing/2014/main" id="{8AFB1D48-40B7-9D47-CF64-441DCA821754}"/>
                </a:ext>
              </a:extLst>
            </p:cNvPr>
            <p:cNvSpPr txBox="1"/>
            <p:nvPr/>
          </p:nvSpPr>
          <p:spPr>
            <a:xfrm>
              <a:off x="1308013" y="2930316"/>
              <a:ext cx="512536" cy="1556692"/>
            </a:xfrm>
            <a:prstGeom prst="rect">
              <a:avLst/>
            </a:prstGeom>
            <a:solidFill>
              <a:schemeClr val="bg1"/>
            </a:solidFill>
          </p:spPr>
          <p:txBody>
            <a:bodyPr wrap="square" rtlCol="0">
              <a:spAutoFit/>
            </a:bodyPr>
            <a:lstStyle/>
            <a:p>
              <a:pPr algn="ctr"/>
              <a:r>
                <a:rPr lang="en-US" sz="900" i="1" dirty="0"/>
                <a:t>A</a:t>
              </a:r>
            </a:p>
            <a:p>
              <a:pPr algn="ctr"/>
              <a:r>
                <a:rPr lang="en-US" sz="900" i="1" dirty="0"/>
                <a:t>B</a:t>
              </a:r>
            </a:p>
            <a:p>
              <a:pPr algn="ctr"/>
              <a:r>
                <a:rPr lang="en-US" sz="900" i="1" dirty="0"/>
                <a:t>C</a:t>
              </a:r>
            </a:p>
            <a:p>
              <a:pPr algn="ctr"/>
              <a:r>
                <a:rPr lang="en-US" sz="900" i="1" dirty="0"/>
                <a:t>D</a:t>
              </a:r>
            </a:p>
            <a:p>
              <a:pPr algn="ctr"/>
              <a:r>
                <a:rPr lang="en-US" sz="900" i="1" dirty="0"/>
                <a:t>E</a:t>
              </a:r>
            </a:p>
          </p:txBody>
        </p:sp>
      </p:grpSp>
      <p:grpSp>
        <p:nvGrpSpPr>
          <p:cNvPr id="10" name="Group 9">
            <a:extLst>
              <a:ext uri="{FF2B5EF4-FFF2-40B4-BE49-F238E27FC236}">
                <a16:creationId xmlns:a16="http://schemas.microsoft.com/office/drawing/2014/main" id="{061FE173-D9AD-7BCE-D76D-43889BE9B99B}"/>
              </a:ext>
            </a:extLst>
          </p:cNvPr>
          <p:cNvGrpSpPr/>
          <p:nvPr/>
        </p:nvGrpSpPr>
        <p:grpSpPr>
          <a:xfrm>
            <a:off x="328731" y="1512715"/>
            <a:ext cx="2826196" cy="991174"/>
            <a:chOff x="3924624" y="889269"/>
            <a:chExt cx="5219376" cy="1931078"/>
          </a:xfrm>
        </p:grpSpPr>
        <p:pic>
          <p:nvPicPr>
            <p:cNvPr id="11" name="Picture 10">
              <a:extLst>
                <a:ext uri="{FF2B5EF4-FFF2-40B4-BE49-F238E27FC236}">
                  <a16:creationId xmlns:a16="http://schemas.microsoft.com/office/drawing/2014/main" id="{35ED3F70-9833-56D1-B5D9-7CD1B42502BE}"/>
                </a:ext>
              </a:extLst>
            </p:cNvPr>
            <p:cNvPicPr>
              <a:picLocks noChangeAspect="1"/>
            </p:cNvPicPr>
            <p:nvPr/>
          </p:nvPicPr>
          <p:blipFill>
            <a:blip r:embed="rId6"/>
            <a:stretch>
              <a:fillRect/>
            </a:stretch>
          </p:blipFill>
          <p:spPr>
            <a:xfrm>
              <a:off x="3924624" y="889269"/>
              <a:ext cx="5219376" cy="1931078"/>
            </a:xfrm>
            <a:prstGeom prst="rect">
              <a:avLst/>
            </a:prstGeom>
          </p:spPr>
        </p:pic>
        <p:sp>
          <p:nvSpPr>
            <p:cNvPr id="12" name="TextBox 11">
              <a:extLst>
                <a:ext uri="{FF2B5EF4-FFF2-40B4-BE49-F238E27FC236}">
                  <a16:creationId xmlns:a16="http://schemas.microsoft.com/office/drawing/2014/main" id="{73B32C1C-7CDB-5F30-0B28-40FB512BF872}"/>
                </a:ext>
              </a:extLst>
            </p:cNvPr>
            <p:cNvSpPr txBox="1"/>
            <p:nvPr/>
          </p:nvSpPr>
          <p:spPr>
            <a:xfrm>
              <a:off x="4016884" y="1277110"/>
              <a:ext cx="706598" cy="1529063"/>
            </a:xfrm>
            <a:prstGeom prst="rect">
              <a:avLst/>
            </a:prstGeom>
            <a:solidFill>
              <a:schemeClr val="bg1"/>
            </a:solidFill>
          </p:spPr>
          <p:txBody>
            <a:bodyPr wrap="square" rtlCol="0">
              <a:spAutoFit/>
            </a:bodyPr>
            <a:lstStyle/>
            <a:p>
              <a:pPr algn="ctr"/>
              <a:r>
                <a:rPr lang="en-US" sz="900" i="1" dirty="0"/>
                <a:t>A</a:t>
              </a:r>
            </a:p>
            <a:p>
              <a:pPr algn="ctr"/>
              <a:r>
                <a:rPr lang="en-US" sz="900" i="1" dirty="0"/>
                <a:t>B</a:t>
              </a:r>
            </a:p>
            <a:p>
              <a:pPr algn="ctr"/>
              <a:r>
                <a:rPr lang="en-US" sz="900" i="1" dirty="0"/>
                <a:t>C</a:t>
              </a:r>
            </a:p>
            <a:p>
              <a:pPr algn="ctr"/>
              <a:r>
                <a:rPr lang="en-US" sz="900" i="1" dirty="0"/>
                <a:t>D</a:t>
              </a:r>
            </a:p>
            <a:p>
              <a:pPr algn="ctr"/>
              <a:r>
                <a:rPr lang="en-US" sz="900" i="1" dirty="0"/>
                <a:t>E</a:t>
              </a:r>
            </a:p>
          </p:txBody>
        </p:sp>
      </p:grpSp>
    </p:spTree>
    <p:extLst>
      <p:ext uri="{BB962C8B-B14F-4D97-AF65-F5344CB8AC3E}">
        <p14:creationId xmlns:p14="http://schemas.microsoft.com/office/powerpoint/2010/main" val="2594147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75120-0C9A-7DCA-2365-7C30375EA9FA}"/>
              </a:ext>
            </a:extLst>
          </p:cNvPr>
          <p:cNvSpPr>
            <a:spLocks noGrp="1"/>
          </p:cNvSpPr>
          <p:nvPr>
            <p:ph idx="10"/>
          </p:nvPr>
        </p:nvSpPr>
        <p:spPr>
          <a:xfrm>
            <a:off x="518824" y="1018069"/>
            <a:ext cx="8015394" cy="3724553"/>
          </a:xfrm>
        </p:spPr>
        <p:txBody>
          <a:bodyPr>
            <a:normAutofit fontScale="92500" lnSpcReduction="20000"/>
          </a:bodyPr>
          <a:lstStyle/>
          <a:p>
            <a:r>
              <a:rPr lang="en-US" dirty="0">
                <a:solidFill>
                  <a:srgbClr val="000000"/>
                </a:solidFill>
                <a:effectLst/>
                <a:latin typeface="Helvetica" pitchFamily="2" charset="0"/>
              </a:rPr>
              <a:t>Key property:</a:t>
            </a:r>
          </a:p>
          <a:p>
            <a:pPr lvl="1"/>
            <a:r>
              <a:rPr lang="en-US" sz="1900" dirty="0">
                <a:solidFill>
                  <a:srgbClr val="000000"/>
                </a:solidFill>
                <a:effectLst/>
                <a:latin typeface="Helvetica" pitchFamily="2" charset="0"/>
              </a:rPr>
              <a:t>Each singular value tells us how important its dimension is.</a:t>
            </a:r>
          </a:p>
          <a:p>
            <a:r>
              <a:rPr lang="en-US" dirty="0">
                <a:solidFill>
                  <a:srgbClr val="000000"/>
                </a:solidFill>
                <a:effectLst/>
                <a:latin typeface="Helvetica" pitchFamily="2" charset="0"/>
              </a:rPr>
              <a:t>By setting less important dimensions to zero, we keep the important information, but get rid of the “details”.</a:t>
            </a:r>
          </a:p>
          <a:p>
            <a:r>
              <a:rPr lang="en-US" dirty="0">
                <a:solidFill>
                  <a:srgbClr val="000000"/>
                </a:solidFill>
                <a:effectLst/>
                <a:latin typeface="Helvetica" pitchFamily="2" charset="0"/>
              </a:rPr>
              <a:t>These details may</a:t>
            </a:r>
          </a:p>
          <a:p>
            <a:pPr lvl="1"/>
            <a:r>
              <a:rPr lang="en-US" sz="1900" dirty="0">
                <a:solidFill>
                  <a:srgbClr val="000000"/>
                </a:solidFill>
                <a:effectLst/>
                <a:latin typeface="Helvetica" pitchFamily="2" charset="0"/>
              </a:rPr>
              <a:t>be </a:t>
            </a:r>
            <a:r>
              <a:rPr lang="en-US" sz="1900" dirty="0">
                <a:solidFill>
                  <a:srgbClr val="0000FF"/>
                </a:solidFill>
                <a:effectLst/>
                <a:latin typeface="Helvetica" pitchFamily="2" charset="0"/>
              </a:rPr>
              <a:t>noise </a:t>
            </a:r>
            <a:r>
              <a:rPr lang="en-US" sz="1900" dirty="0">
                <a:solidFill>
                  <a:srgbClr val="000000"/>
                </a:solidFill>
                <a:effectLst/>
                <a:latin typeface="Helvetica" pitchFamily="2" charset="0"/>
              </a:rPr>
              <a:t>– in that case, reduced SVD vectors are a better representation because they are less noisy.</a:t>
            </a:r>
          </a:p>
          <a:p>
            <a:pPr lvl="1"/>
            <a:r>
              <a:rPr lang="en-US" sz="1900" dirty="0">
                <a:solidFill>
                  <a:srgbClr val="0000FF"/>
                </a:solidFill>
                <a:effectLst/>
                <a:latin typeface="Helvetica" pitchFamily="2" charset="0"/>
              </a:rPr>
              <a:t>make things dissimilar that should be similar </a:t>
            </a:r>
            <a:r>
              <a:rPr lang="en-US" sz="1900" dirty="0">
                <a:solidFill>
                  <a:srgbClr val="000000"/>
                </a:solidFill>
                <a:effectLst/>
                <a:latin typeface="Helvetica" pitchFamily="2" charset="0"/>
              </a:rPr>
              <a:t>– again, reduced</a:t>
            </a:r>
            <a:r>
              <a:rPr lang="en-US" sz="1900" dirty="0">
                <a:solidFill>
                  <a:srgbClr val="0000FF"/>
                </a:solidFill>
                <a:latin typeface="Helvetica" pitchFamily="2" charset="0"/>
              </a:rPr>
              <a:t> </a:t>
            </a:r>
            <a:r>
              <a:rPr lang="en-US" sz="1900" dirty="0">
                <a:solidFill>
                  <a:srgbClr val="000000"/>
                </a:solidFill>
                <a:effectLst/>
                <a:latin typeface="Helvetica" pitchFamily="2" charset="0"/>
              </a:rPr>
              <a:t>SVD vectors are a better representation because they represent similarity better.</a:t>
            </a:r>
          </a:p>
          <a:p>
            <a:r>
              <a:rPr lang="en-US" dirty="0">
                <a:solidFill>
                  <a:srgbClr val="000000"/>
                </a:solidFill>
                <a:effectLst/>
                <a:latin typeface="Helvetica" pitchFamily="2" charset="0"/>
              </a:rPr>
              <a:t>Analogy for “fewer details is better”</a:t>
            </a:r>
          </a:p>
          <a:p>
            <a:pPr lvl="1"/>
            <a:r>
              <a:rPr lang="en-US" sz="1900" dirty="0">
                <a:solidFill>
                  <a:srgbClr val="000000"/>
                </a:solidFill>
                <a:effectLst/>
                <a:latin typeface="Helvetica" pitchFamily="2" charset="0"/>
              </a:rPr>
              <a:t>Image of a blue flower</a:t>
            </a:r>
          </a:p>
          <a:p>
            <a:pPr lvl="1"/>
            <a:r>
              <a:rPr lang="en-US" sz="1900" dirty="0">
                <a:solidFill>
                  <a:srgbClr val="000000"/>
                </a:solidFill>
                <a:effectLst/>
                <a:latin typeface="Helvetica" pitchFamily="2" charset="0"/>
              </a:rPr>
              <a:t>Image of a yellow flower</a:t>
            </a:r>
          </a:p>
          <a:p>
            <a:pPr lvl="1"/>
            <a:r>
              <a:rPr lang="en-US" sz="1900" dirty="0">
                <a:solidFill>
                  <a:srgbClr val="000000"/>
                </a:solidFill>
                <a:effectLst/>
                <a:latin typeface="Helvetica" pitchFamily="2" charset="0"/>
              </a:rPr>
              <a:t>Omitting color makes is easier to see the similarity</a:t>
            </a:r>
          </a:p>
        </p:txBody>
      </p:sp>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a:bodyPr>
          <a:lstStyle/>
          <a:p>
            <a:r>
              <a:rPr lang="en-US" altLang="zh-CN" dirty="0">
                <a:ea typeface="宋体" panose="02010600030101010101" pitchFamily="2" charset="-122"/>
              </a:rPr>
              <a:t>Property of SVD that we exploit here</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24</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spTree>
    <p:extLst>
      <p:ext uri="{BB962C8B-B14F-4D97-AF65-F5344CB8AC3E}">
        <p14:creationId xmlns:p14="http://schemas.microsoft.com/office/powerpoint/2010/main" val="1338908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a:bodyPr>
          <a:lstStyle/>
          <a:p>
            <a:r>
              <a:rPr lang="en-US" altLang="zh-CN" dirty="0">
                <a:ea typeface="宋体" panose="02010600030101010101" pitchFamily="2" charset="-122"/>
              </a:rPr>
              <a:t>Principal Component Analysis (PCA)</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25</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sp>
        <p:nvSpPr>
          <p:cNvPr id="12" name="Content Placeholder 1">
            <a:extLst>
              <a:ext uri="{FF2B5EF4-FFF2-40B4-BE49-F238E27FC236}">
                <a16:creationId xmlns:a16="http://schemas.microsoft.com/office/drawing/2014/main" id="{0DAD1FF3-12F6-AD29-0C88-79CD918C1627}"/>
              </a:ext>
            </a:extLst>
          </p:cNvPr>
          <p:cNvSpPr>
            <a:spLocks noGrp="1"/>
          </p:cNvSpPr>
          <p:nvPr>
            <p:ph idx="10"/>
          </p:nvPr>
        </p:nvSpPr>
        <p:spPr>
          <a:xfrm>
            <a:off x="518824" y="1018070"/>
            <a:ext cx="8015394" cy="3421968"/>
          </a:xfrm>
        </p:spPr>
        <p:txBody>
          <a:bodyPr>
            <a:normAutofit/>
          </a:bodyPr>
          <a:lstStyle/>
          <a:p>
            <a:pPr algn="just"/>
            <a:r>
              <a:rPr lang="en-US" b="0" i="0" u="none" strike="noStrike" dirty="0">
                <a:solidFill>
                  <a:srgbClr val="3A3B41"/>
                </a:solidFill>
                <a:effectLst/>
                <a:latin typeface="+mn-lt"/>
              </a:rPr>
              <a:t>Principal components are </a:t>
            </a:r>
            <a:r>
              <a:rPr lang="en-US" b="1" i="0" u="none" strike="noStrike" dirty="0">
                <a:solidFill>
                  <a:srgbClr val="3A3B41"/>
                </a:solidFill>
                <a:effectLst/>
                <a:latin typeface="+mn-lt"/>
              </a:rPr>
              <a:t>new variables</a:t>
            </a:r>
            <a:r>
              <a:rPr lang="en-US" b="0" i="0" u="none" strike="noStrike" dirty="0">
                <a:solidFill>
                  <a:srgbClr val="3A3B41"/>
                </a:solidFill>
                <a:effectLst/>
                <a:latin typeface="+mn-lt"/>
              </a:rPr>
              <a:t> that are constructed as </a:t>
            </a:r>
            <a:r>
              <a:rPr lang="en-US" b="1" i="0" u="none" strike="noStrike" dirty="0">
                <a:solidFill>
                  <a:srgbClr val="3A3B41"/>
                </a:solidFill>
                <a:effectLst/>
                <a:latin typeface="+mn-lt"/>
              </a:rPr>
              <a:t>linear combinations</a:t>
            </a:r>
            <a:r>
              <a:rPr lang="en-US" b="0" i="0" u="none" strike="noStrike" dirty="0">
                <a:solidFill>
                  <a:srgbClr val="3A3B41"/>
                </a:solidFill>
                <a:effectLst/>
                <a:latin typeface="+mn-lt"/>
              </a:rPr>
              <a:t> or mixtures of the initial variables.</a:t>
            </a:r>
          </a:p>
          <a:p>
            <a:pPr algn="just"/>
            <a:r>
              <a:rPr lang="en-US" altLang="zh-CN" dirty="0">
                <a:latin typeface="+mn-lt"/>
                <a:ea typeface="宋体" panose="02010600030101010101" pitchFamily="2" charset="-122"/>
              </a:rPr>
              <a:t>M</a:t>
            </a:r>
            <a:r>
              <a:rPr lang="en-US" altLang="zh-CN" sz="2000" dirty="0">
                <a:latin typeface="+mn-lt"/>
                <a:ea typeface="宋体" panose="02010600030101010101" pitchFamily="2" charset="-122"/>
              </a:rPr>
              <a:t>ost of the </a:t>
            </a:r>
            <a:r>
              <a:rPr lang="en-US" altLang="zh-CN" sz="2000" b="1" dirty="0">
                <a:latin typeface="+mn-lt"/>
                <a:ea typeface="宋体" panose="02010600030101010101" pitchFamily="2" charset="-122"/>
              </a:rPr>
              <a:t>information</a:t>
            </a:r>
            <a:r>
              <a:rPr lang="en-US" altLang="zh-CN" sz="2000" dirty="0">
                <a:latin typeface="+mn-lt"/>
                <a:ea typeface="宋体" panose="02010600030101010101" pitchFamily="2" charset="-122"/>
              </a:rPr>
              <a:t> within the initial variables is squeezed or </a:t>
            </a:r>
            <a:r>
              <a:rPr lang="en-US" altLang="zh-CN" sz="2000" b="1" dirty="0">
                <a:latin typeface="+mn-lt"/>
                <a:ea typeface="宋体" panose="02010600030101010101" pitchFamily="2" charset="-122"/>
              </a:rPr>
              <a:t>compressed</a:t>
            </a:r>
            <a:r>
              <a:rPr lang="en-US" altLang="zh-CN" sz="2000" dirty="0">
                <a:latin typeface="+mn-lt"/>
                <a:ea typeface="宋体" panose="02010600030101010101" pitchFamily="2" charset="-122"/>
              </a:rPr>
              <a:t> into the first components</a:t>
            </a:r>
          </a:p>
          <a:p>
            <a:pPr algn="just"/>
            <a:r>
              <a:rPr lang="en-US" altLang="zh-CN" dirty="0">
                <a:latin typeface="+mn-lt"/>
                <a:ea typeface="宋体" panose="02010600030101010101" pitchFamily="2" charset="-122"/>
              </a:rPr>
              <a:t>How many possible components?</a:t>
            </a:r>
          </a:p>
          <a:p>
            <a:pPr lvl="1" algn="just"/>
            <a:r>
              <a:rPr lang="en-US" altLang="zh-CN" dirty="0">
                <a:latin typeface="+mn-lt"/>
                <a:ea typeface="宋体" panose="02010600030101010101" pitchFamily="2" charset="-122"/>
              </a:rPr>
              <a:t>N-dimensional data</a:t>
            </a:r>
          </a:p>
          <a:p>
            <a:pPr algn="just"/>
            <a:r>
              <a:rPr lang="en-US" altLang="zh-CN" dirty="0">
                <a:latin typeface="+mn-lt"/>
                <a:ea typeface="宋体" panose="02010600030101010101" pitchFamily="2" charset="-122"/>
              </a:rPr>
              <a:t>M</a:t>
            </a:r>
            <a:r>
              <a:rPr lang="en-US" altLang="zh-CN" sz="2000" dirty="0">
                <a:latin typeface="+mn-lt"/>
                <a:ea typeface="宋体" panose="02010600030101010101" pitchFamily="2" charset="-122"/>
              </a:rPr>
              <a:t>aximal amount of variance</a:t>
            </a:r>
          </a:p>
          <a:p>
            <a:pPr marL="0" indent="0" algn="just">
              <a:buNone/>
            </a:pPr>
            <a:endParaRPr lang="en-US" altLang="zh-CN" sz="2000" dirty="0">
              <a:latin typeface="+mn-lt"/>
              <a:ea typeface="宋体" panose="02010600030101010101" pitchFamily="2" charset="-122"/>
            </a:endParaRPr>
          </a:p>
          <a:p>
            <a:pPr algn="just"/>
            <a:endParaRPr lang="en-US" altLang="zh-CN" sz="2000" dirty="0">
              <a:latin typeface="+mn-lt"/>
              <a:ea typeface="宋体" panose="02010600030101010101" pitchFamily="2" charset="-122"/>
            </a:endParaRPr>
          </a:p>
        </p:txBody>
      </p:sp>
      <p:pic>
        <p:nvPicPr>
          <p:cNvPr id="3074" name="Picture 2" descr="Percentage of Variance (Information) for each by PC">
            <a:extLst>
              <a:ext uri="{FF2B5EF4-FFF2-40B4-BE49-F238E27FC236}">
                <a16:creationId xmlns:a16="http://schemas.microsoft.com/office/drawing/2014/main" id="{BDEAB629-800E-B60E-907D-CCD9D96A4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832" y="2376675"/>
            <a:ext cx="3258976" cy="224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433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a:bodyPr>
          <a:lstStyle/>
          <a:p>
            <a:r>
              <a:rPr lang="en-US" altLang="zh-CN" dirty="0">
                <a:ea typeface="宋体" panose="02010600030101010101" pitchFamily="2" charset="-122"/>
              </a:rPr>
              <a:t>Principal Component Analysis (PCA)</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26</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8" name="Picture 1">
            <a:extLst>
              <a:ext uri="{FF2B5EF4-FFF2-40B4-BE49-F238E27FC236}">
                <a16:creationId xmlns:a16="http://schemas.microsoft.com/office/drawing/2014/main" id="{7A3A4F8A-C634-3029-1C79-DA1633EBC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290" r="29588"/>
          <a:stretch>
            <a:fillRect/>
          </a:stretch>
        </p:blipFill>
        <p:spPr bwMode="auto">
          <a:xfrm>
            <a:off x="439382" y="825308"/>
            <a:ext cx="360045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A picture containing object&#10;&#10;Description automatically generated">
            <a:extLst>
              <a:ext uri="{FF2B5EF4-FFF2-40B4-BE49-F238E27FC236}">
                <a16:creationId xmlns:a16="http://schemas.microsoft.com/office/drawing/2014/main" id="{0666CAC2-AC81-1AB8-E1F2-702DDE8DC6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34" r="28664"/>
          <a:stretch/>
        </p:blipFill>
        <p:spPr bwMode="auto">
          <a:xfrm>
            <a:off x="4532022" y="874785"/>
            <a:ext cx="3600450" cy="363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6">
            <a:extLst>
              <a:ext uri="{FF2B5EF4-FFF2-40B4-BE49-F238E27FC236}">
                <a16:creationId xmlns:a16="http://schemas.microsoft.com/office/drawing/2014/main" id="{AED95B41-C241-45F0-E19D-DFD73C543E67}"/>
              </a:ext>
            </a:extLst>
          </p:cNvPr>
          <p:cNvSpPr txBox="1">
            <a:spLocks noChangeArrowheads="1"/>
          </p:cNvSpPr>
          <p:nvPr/>
        </p:nvSpPr>
        <p:spPr bwMode="auto">
          <a:xfrm>
            <a:off x="2647808" y="4342573"/>
            <a:ext cx="719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defRPr>
            </a:lvl1pPr>
            <a:lvl2pPr marL="742950" indent="-285750">
              <a:defRPr sz="3000">
                <a:solidFill>
                  <a:schemeClr val="tx1"/>
                </a:solidFill>
                <a:latin typeface="Arial" panose="020B0604020202020204" pitchFamily="34" charset="0"/>
              </a:defRPr>
            </a:lvl2pPr>
            <a:lvl3pPr marL="1143000" indent="-228600">
              <a:defRPr sz="3000">
                <a:solidFill>
                  <a:schemeClr val="tx1"/>
                </a:solidFill>
                <a:latin typeface="Arial" panose="020B0604020202020204" pitchFamily="34" charset="0"/>
              </a:defRPr>
            </a:lvl3pPr>
            <a:lvl4pPr marL="1600200" indent="-228600">
              <a:defRPr sz="3000">
                <a:solidFill>
                  <a:schemeClr val="tx1"/>
                </a:solidFill>
                <a:latin typeface="Arial" panose="020B0604020202020204" pitchFamily="34" charset="0"/>
              </a:defRPr>
            </a:lvl4pPr>
            <a:lvl5pPr marL="2057400" indent="-228600">
              <a:defRPr sz="3000">
                <a:solidFill>
                  <a:schemeClr val="tx1"/>
                </a:solidFill>
                <a:latin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defRPr>
            </a:lvl9pPr>
          </a:lstStyle>
          <a:p>
            <a:pPr algn="ctr"/>
            <a:r>
              <a:rPr lang="en-US" altLang="zh-CN" sz="2000" dirty="0">
                <a:ea typeface="宋体" panose="02010600030101010101" pitchFamily="2" charset="-122"/>
              </a:rPr>
              <a:t>How projections look like for different lines </a:t>
            </a:r>
            <a:endParaRPr lang="en-US" altLang="en-US" sz="2000" dirty="0"/>
          </a:p>
        </p:txBody>
      </p:sp>
    </p:spTree>
    <p:extLst>
      <p:ext uri="{BB962C8B-B14F-4D97-AF65-F5344CB8AC3E}">
        <p14:creationId xmlns:p14="http://schemas.microsoft.com/office/powerpoint/2010/main" val="116668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a:bodyPr>
          <a:lstStyle/>
          <a:p>
            <a:r>
              <a:rPr lang="en-US" altLang="zh-CN" dirty="0">
                <a:ea typeface="宋体" panose="02010600030101010101" pitchFamily="2" charset="-122"/>
              </a:rPr>
              <a:t>Principal Component Analysis (PCA)</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27</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2" name="Picture 5" descr="A picture containing object&#10;&#10;Description automatically generated">
            <a:extLst>
              <a:ext uri="{FF2B5EF4-FFF2-40B4-BE49-F238E27FC236}">
                <a16:creationId xmlns:a16="http://schemas.microsoft.com/office/drawing/2014/main" id="{F97F30F2-3C31-1725-8A91-F94FD8BAB0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734" r="28664"/>
          <a:stretch/>
        </p:blipFill>
        <p:spPr bwMode="auto">
          <a:xfrm>
            <a:off x="3121789" y="930832"/>
            <a:ext cx="2900422" cy="292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B9881AF4-E626-D2C2-4953-F03F79531282}"/>
              </a:ext>
            </a:extLst>
          </p:cNvPr>
          <p:cNvSpPr txBox="1">
            <a:spLocks noChangeArrowheads="1"/>
          </p:cNvSpPr>
          <p:nvPr/>
        </p:nvSpPr>
        <p:spPr bwMode="auto">
          <a:xfrm>
            <a:off x="602791" y="3851847"/>
            <a:ext cx="78584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a:solidFill>
                  <a:schemeClr val="tx1"/>
                </a:solidFill>
                <a:latin typeface="Arial" panose="020B0604020202020204" pitchFamily="34" charset="0"/>
              </a:defRPr>
            </a:lvl1pPr>
            <a:lvl2pPr marL="742950" indent="-285750">
              <a:defRPr sz="3000">
                <a:solidFill>
                  <a:schemeClr val="tx1"/>
                </a:solidFill>
                <a:latin typeface="Arial" panose="020B0604020202020204" pitchFamily="34" charset="0"/>
              </a:defRPr>
            </a:lvl2pPr>
            <a:lvl3pPr marL="1143000" indent="-228600">
              <a:defRPr sz="3000">
                <a:solidFill>
                  <a:schemeClr val="tx1"/>
                </a:solidFill>
                <a:latin typeface="Arial" panose="020B0604020202020204" pitchFamily="34" charset="0"/>
              </a:defRPr>
            </a:lvl3pPr>
            <a:lvl4pPr marL="1600200" indent="-228600">
              <a:defRPr sz="3000">
                <a:solidFill>
                  <a:schemeClr val="tx1"/>
                </a:solidFill>
                <a:latin typeface="Arial" panose="020B0604020202020204" pitchFamily="34" charset="0"/>
              </a:defRPr>
            </a:lvl4pPr>
            <a:lvl5pPr marL="2057400" indent="-228600">
              <a:defRPr sz="3000">
                <a:solidFill>
                  <a:schemeClr val="tx1"/>
                </a:solidFill>
                <a:latin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defRPr>
            </a:lvl9pPr>
          </a:lstStyle>
          <a:p>
            <a:r>
              <a:rPr lang="en-US" altLang="zh-CN" sz="2000" dirty="0">
                <a:ea typeface="宋体" panose="02010600030101010101" pitchFamily="2" charset="-122"/>
              </a:rPr>
              <a:t>PCA</a:t>
            </a:r>
            <a:r>
              <a:rPr lang="zh-CN" altLang="en-US" sz="2000" dirty="0">
                <a:ea typeface="宋体" panose="02010600030101010101" pitchFamily="2" charset="-122"/>
              </a:rPr>
              <a:t> </a:t>
            </a:r>
            <a:r>
              <a:rPr lang="en-US" altLang="zh-CN" sz="2000" dirty="0">
                <a:ea typeface="宋体" panose="02010600030101010101" pitchFamily="2" charset="-122"/>
              </a:rPr>
              <a:t>finds</a:t>
            </a:r>
            <a:r>
              <a:rPr lang="zh-CN" altLang="en-US" sz="2000" dirty="0">
                <a:ea typeface="宋体" panose="02010600030101010101" pitchFamily="2" charset="-122"/>
              </a:rPr>
              <a:t> </a:t>
            </a:r>
            <a:r>
              <a:rPr lang="en-US" altLang="zh-CN" sz="2000" dirty="0">
                <a:ea typeface="宋体" panose="02010600030101010101" pitchFamily="2" charset="-122"/>
              </a:rPr>
              <a:t>the “best” line</a:t>
            </a:r>
            <a:r>
              <a:rPr lang="zh-CN" altLang="en-US" sz="2000" dirty="0">
                <a:ea typeface="宋体" panose="02010600030101010101" pitchFamily="2" charset="-122"/>
              </a:rPr>
              <a:t> </a:t>
            </a:r>
            <a:r>
              <a:rPr lang="en-US" altLang="zh-CN" sz="2000" dirty="0">
                <a:ea typeface="宋体" panose="02010600030101010101" pitchFamily="2" charset="-122"/>
              </a:rPr>
              <a:t>to</a:t>
            </a:r>
            <a:r>
              <a:rPr lang="zh-CN" altLang="en-US" sz="2000" dirty="0">
                <a:ea typeface="宋体" panose="02010600030101010101" pitchFamily="2" charset="-122"/>
              </a:rPr>
              <a:t> </a:t>
            </a:r>
            <a:r>
              <a:rPr lang="en-US" altLang="zh-CN" sz="2000" dirty="0">
                <a:ea typeface="宋体" panose="02010600030101010101" pitchFamily="2" charset="-122"/>
              </a:rPr>
              <a:t>maximize</a:t>
            </a:r>
            <a:r>
              <a:rPr lang="zh-CN" altLang="en-US" sz="2000" dirty="0">
                <a:ea typeface="宋体" panose="02010600030101010101" pitchFamily="2" charset="-122"/>
              </a:rPr>
              <a:t> </a:t>
            </a:r>
            <a:r>
              <a:rPr lang="en-US" altLang="zh-CN" sz="2000" dirty="0">
                <a:ea typeface="宋体" panose="02010600030101010101" pitchFamily="2" charset="-122"/>
              </a:rPr>
              <a:t>variance in principal component space</a:t>
            </a:r>
            <a:r>
              <a:rPr lang="zh-CN" altLang="en-US" sz="2000" dirty="0">
                <a:ea typeface="宋体" panose="02010600030101010101" pitchFamily="2" charset="-122"/>
              </a:rPr>
              <a:t> </a:t>
            </a:r>
            <a:r>
              <a:rPr lang="en-US" altLang="zh-CN" sz="2000" dirty="0">
                <a:ea typeface="宋体" panose="02010600030101010101" pitchFamily="2" charset="-122"/>
              </a:rPr>
              <a:t>(i.e.,</a:t>
            </a:r>
            <a:r>
              <a:rPr lang="zh-CN" altLang="en-US" sz="2000" dirty="0">
                <a:ea typeface="宋体" panose="02010600030101010101" pitchFamily="2" charset="-122"/>
              </a:rPr>
              <a:t> </a:t>
            </a:r>
            <a:r>
              <a:rPr lang="en-US" altLang="zh-CN" sz="2000" dirty="0">
                <a:ea typeface="宋体" panose="02010600030101010101" pitchFamily="2" charset="-122"/>
              </a:rPr>
              <a:t>minimize least-squares reconstruction error). </a:t>
            </a:r>
            <a:r>
              <a:rPr lang="zh-CN" altLang="en-US" sz="2000" dirty="0">
                <a:ea typeface="宋体" panose="02010600030101010101" pitchFamily="2" charset="-122"/>
              </a:rPr>
              <a:t>  </a:t>
            </a:r>
            <a:endParaRPr lang="en-US" altLang="en-US" sz="2000" dirty="0"/>
          </a:p>
        </p:txBody>
      </p:sp>
      <p:pic>
        <p:nvPicPr>
          <p:cNvPr id="7" name="Picture 6">
            <a:extLst>
              <a:ext uri="{FF2B5EF4-FFF2-40B4-BE49-F238E27FC236}">
                <a16:creationId xmlns:a16="http://schemas.microsoft.com/office/drawing/2014/main" id="{3EBE3D23-E346-7FA3-F122-FEC7E8AC1F7A}"/>
              </a:ext>
            </a:extLst>
          </p:cNvPr>
          <p:cNvPicPr>
            <a:picLocks noChangeAspect="1"/>
          </p:cNvPicPr>
          <p:nvPr/>
        </p:nvPicPr>
        <p:blipFill>
          <a:blip r:embed="rId4"/>
          <a:stretch>
            <a:fillRect/>
          </a:stretch>
        </p:blipFill>
        <p:spPr>
          <a:xfrm>
            <a:off x="685800" y="5313411"/>
            <a:ext cx="7772400" cy="2551176"/>
          </a:xfrm>
          <a:prstGeom prst="rect">
            <a:avLst/>
          </a:prstGeom>
        </p:spPr>
      </p:pic>
    </p:spTree>
    <p:extLst>
      <p:ext uri="{BB962C8B-B14F-4D97-AF65-F5344CB8AC3E}">
        <p14:creationId xmlns:p14="http://schemas.microsoft.com/office/powerpoint/2010/main" val="3957783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a:bodyPr>
          <a:lstStyle/>
          <a:p>
            <a:r>
              <a:rPr lang="en-US" altLang="zh-CN" dirty="0">
                <a:ea typeface="宋体" panose="02010600030101010101" pitchFamily="2" charset="-122"/>
              </a:rPr>
              <a:t>Principal Component Analysis (PCA)</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28</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sp>
        <p:nvSpPr>
          <p:cNvPr id="10" name="TextBox 6">
            <a:extLst>
              <a:ext uri="{FF2B5EF4-FFF2-40B4-BE49-F238E27FC236}">
                <a16:creationId xmlns:a16="http://schemas.microsoft.com/office/drawing/2014/main" id="{AED95B41-C241-45F0-E19D-DFD73C543E67}"/>
              </a:ext>
            </a:extLst>
          </p:cNvPr>
          <p:cNvSpPr txBox="1">
            <a:spLocks noChangeArrowheads="1"/>
          </p:cNvSpPr>
          <p:nvPr/>
        </p:nvSpPr>
        <p:spPr bwMode="auto">
          <a:xfrm>
            <a:off x="529827" y="930832"/>
            <a:ext cx="267753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a:solidFill>
                  <a:schemeClr val="tx1"/>
                </a:solidFill>
                <a:latin typeface="Arial" panose="020B0604020202020204" pitchFamily="34" charset="0"/>
              </a:defRPr>
            </a:lvl1pPr>
            <a:lvl2pPr marL="742950" indent="-285750">
              <a:defRPr sz="3000">
                <a:solidFill>
                  <a:schemeClr val="tx1"/>
                </a:solidFill>
                <a:latin typeface="Arial" panose="020B0604020202020204" pitchFamily="34" charset="0"/>
              </a:defRPr>
            </a:lvl2pPr>
            <a:lvl3pPr marL="1143000" indent="-228600">
              <a:defRPr sz="3000">
                <a:solidFill>
                  <a:schemeClr val="tx1"/>
                </a:solidFill>
                <a:latin typeface="Arial" panose="020B0604020202020204" pitchFamily="34" charset="0"/>
              </a:defRPr>
            </a:lvl3pPr>
            <a:lvl4pPr marL="1600200" indent="-228600">
              <a:defRPr sz="3000">
                <a:solidFill>
                  <a:schemeClr val="tx1"/>
                </a:solidFill>
                <a:latin typeface="Arial" panose="020B0604020202020204" pitchFamily="34" charset="0"/>
              </a:defRPr>
            </a:lvl4pPr>
            <a:lvl5pPr marL="2057400" indent="-228600">
              <a:defRPr sz="3000">
                <a:solidFill>
                  <a:schemeClr val="tx1"/>
                </a:solidFill>
                <a:latin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defRPr>
            </a:lvl9pPr>
          </a:lstStyle>
          <a:p>
            <a:pPr algn="ctr"/>
            <a:r>
              <a:rPr lang="en-US" altLang="zh-CN" sz="2000" dirty="0">
                <a:ea typeface="宋体" panose="02010600030101010101" pitchFamily="2" charset="-122"/>
              </a:rPr>
              <a:t>General Formula</a:t>
            </a:r>
            <a:endParaRPr lang="en-US" altLang="en-US" sz="2000" dirty="0"/>
          </a:p>
        </p:txBody>
      </p:sp>
      <p:pic>
        <p:nvPicPr>
          <p:cNvPr id="2" name="Picture 7">
            <a:extLst>
              <a:ext uri="{FF2B5EF4-FFF2-40B4-BE49-F238E27FC236}">
                <a16:creationId xmlns:a16="http://schemas.microsoft.com/office/drawing/2014/main" id="{694078E9-6D21-DE77-2824-B9FDD8372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143" y="1566468"/>
            <a:ext cx="424815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30FA7813-3889-4A92-1808-F6C147A78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250" y="1534502"/>
            <a:ext cx="2286000"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a:extLst>
              <a:ext uri="{FF2B5EF4-FFF2-40B4-BE49-F238E27FC236}">
                <a16:creationId xmlns:a16="http://schemas.microsoft.com/office/drawing/2014/main" id="{C77833A8-3146-D263-075D-8F2B80911CE4}"/>
              </a:ext>
            </a:extLst>
          </p:cNvPr>
          <p:cNvSpPr txBox="1">
            <a:spLocks noChangeArrowheads="1"/>
          </p:cNvSpPr>
          <p:nvPr/>
        </p:nvSpPr>
        <p:spPr bwMode="auto">
          <a:xfrm>
            <a:off x="786733" y="1561630"/>
            <a:ext cx="712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20204" pitchFamily="34" charset="0"/>
              </a:defRPr>
            </a:lvl1pPr>
            <a:lvl2pPr marL="742950" indent="-285750">
              <a:defRPr sz="3000">
                <a:solidFill>
                  <a:schemeClr val="tx1"/>
                </a:solidFill>
                <a:latin typeface="Arial" panose="020B0604020202020204" pitchFamily="34" charset="0"/>
              </a:defRPr>
            </a:lvl2pPr>
            <a:lvl3pPr marL="1143000" indent="-228600">
              <a:defRPr sz="3000">
                <a:solidFill>
                  <a:schemeClr val="tx1"/>
                </a:solidFill>
                <a:latin typeface="Arial" panose="020B0604020202020204" pitchFamily="34" charset="0"/>
              </a:defRPr>
            </a:lvl3pPr>
            <a:lvl4pPr marL="1600200" indent="-228600">
              <a:defRPr sz="3000">
                <a:solidFill>
                  <a:schemeClr val="tx1"/>
                </a:solidFill>
                <a:latin typeface="Arial" panose="020B0604020202020204" pitchFamily="34" charset="0"/>
              </a:defRPr>
            </a:lvl4pPr>
            <a:lvl5pPr marL="2057400" indent="-228600">
              <a:defRPr sz="3000">
                <a:solidFill>
                  <a:schemeClr val="tx1"/>
                </a:solidFill>
                <a:latin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defRPr>
            </a:lvl9pPr>
          </a:lstStyle>
          <a:p>
            <a:r>
              <a:rPr lang="en-US" altLang="en-US" sz="2000" dirty="0">
                <a:solidFill>
                  <a:srgbClr val="C00000"/>
                </a:solidFill>
              </a:rPr>
              <a:t>PCA</a:t>
            </a:r>
          </a:p>
        </p:txBody>
      </p:sp>
      <p:sp>
        <p:nvSpPr>
          <p:cNvPr id="9" name="TextBox 13">
            <a:extLst>
              <a:ext uri="{FF2B5EF4-FFF2-40B4-BE49-F238E27FC236}">
                <a16:creationId xmlns:a16="http://schemas.microsoft.com/office/drawing/2014/main" id="{E57787C0-5A1B-F474-8D6E-02327C87125A}"/>
              </a:ext>
            </a:extLst>
          </p:cNvPr>
          <p:cNvSpPr txBox="1">
            <a:spLocks noChangeArrowheads="1"/>
          </p:cNvSpPr>
          <p:nvPr/>
        </p:nvSpPr>
        <p:spPr bwMode="auto">
          <a:xfrm>
            <a:off x="5724343" y="1723631"/>
            <a:ext cx="411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panose="020B0604020202020204" pitchFamily="34" charset="0"/>
              </a:defRPr>
            </a:lvl1pPr>
            <a:lvl2pPr marL="742950" indent="-285750">
              <a:defRPr sz="3000">
                <a:solidFill>
                  <a:schemeClr val="tx1"/>
                </a:solidFill>
                <a:latin typeface="Arial" panose="020B0604020202020204" pitchFamily="34" charset="0"/>
              </a:defRPr>
            </a:lvl2pPr>
            <a:lvl3pPr marL="1143000" indent="-228600">
              <a:defRPr sz="3000">
                <a:solidFill>
                  <a:schemeClr val="tx1"/>
                </a:solidFill>
                <a:latin typeface="Arial" panose="020B0604020202020204" pitchFamily="34" charset="0"/>
              </a:defRPr>
            </a:lvl3pPr>
            <a:lvl4pPr marL="1600200" indent="-228600">
              <a:defRPr sz="3000">
                <a:solidFill>
                  <a:schemeClr val="tx1"/>
                </a:solidFill>
                <a:latin typeface="Arial" panose="020B0604020202020204" pitchFamily="34" charset="0"/>
              </a:defRPr>
            </a:lvl4pPr>
            <a:lvl5pPr marL="2057400" indent="-228600">
              <a:defRPr sz="3000">
                <a:solidFill>
                  <a:schemeClr val="tx1"/>
                </a:solidFill>
                <a:latin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defRPr>
            </a:lvl9pPr>
          </a:lstStyle>
          <a:p>
            <a:r>
              <a:rPr lang="en-US" altLang="en-US" sz="2000"/>
              <a:t>or</a:t>
            </a:r>
          </a:p>
        </p:txBody>
      </p:sp>
      <p:sp>
        <p:nvSpPr>
          <p:cNvPr id="12" name="Rectangle 11">
            <a:extLst>
              <a:ext uri="{FF2B5EF4-FFF2-40B4-BE49-F238E27FC236}">
                <a16:creationId xmlns:a16="http://schemas.microsoft.com/office/drawing/2014/main" id="{04AF8BBF-933F-54B8-7ACA-1844C9F30B45}"/>
              </a:ext>
            </a:extLst>
          </p:cNvPr>
          <p:cNvSpPr>
            <a:spLocks noChangeArrowheads="1"/>
          </p:cNvSpPr>
          <p:nvPr/>
        </p:nvSpPr>
        <p:spPr bwMode="auto">
          <a:xfrm>
            <a:off x="529827" y="1480743"/>
            <a:ext cx="8286750" cy="981075"/>
          </a:xfrm>
          <a:prstGeom prst="rect">
            <a:avLst/>
          </a:prstGeom>
          <a:noFill/>
          <a:ln w="25400" algn="ctr">
            <a:solidFill>
              <a:srgbClr val="C0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3000">
                <a:solidFill>
                  <a:schemeClr val="tx1"/>
                </a:solidFill>
                <a:latin typeface="Arial" panose="020B0604020202020204" pitchFamily="34" charset="0"/>
              </a:defRPr>
            </a:lvl1pPr>
            <a:lvl2pPr marL="742950" indent="-285750">
              <a:defRPr sz="3000">
                <a:solidFill>
                  <a:schemeClr val="tx1"/>
                </a:solidFill>
                <a:latin typeface="Arial" panose="020B0604020202020204" pitchFamily="34" charset="0"/>
              </a:defRPr>
            </a:lvl2pPr>
            <a:lvl3pPr marL="1143000" indent="-228600">
              <a:defRPr sz="3000">
                <a:solidFill>
                  <a:schemeClr val="tx1"/>
                </a:solidFill>
                <a:latin typeface="Arial" panose="020B0604020202020204" pitchFamily="34" charset="0"/>
              </a:defRPr>
            </a:lvl3pPr>
            <a:lvl4pPr marL="1600200" indent="-228600">
              <a:defRPr sz="3000">
                <a:solidFill>
                  <a:schemeClr val="tx1"/>
                </a:solidFill>
                <a:latin typeface="Arial" panose="020B0604020202020204" pitchFamily="34" charset="0"/>
              </a:defRPr>
            </a:lvl4pPr>
            <a:lvl5pPr marL="2057400" indent="-228600">
              <a:defRPr sz="3000">
                <a:solidFill>
                  <a:schemeClr val="tx1"/>
                </a:solidFill>
                <a:latin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defRPr>
            </a:lvl9pPr>
          </a:lstStyle>
          <a:p>
            <a:pPr eaLnBrk="1" hangingPunct="1">
              <a:spcBef>
                <a:spcPct val="20000"/>
              </a:spcBef>
              <a:buClr>
                <a:schemeClr val="accent1"/>
              </a:buClr>
              <a:buSzPct val="65000"/>
              <a:buFont typeface="Wingdings" pitchFamily="2" charset="2"/>
              <a:buChar char="n"/>
            </a:pPr>
            <a:endParaRPr lang="en-US" altLang="en-US"/>
          </a:p>
        </p:txBody>
      </p:sp>
      <p:pic>
        <p:nvPicPr>
          <p:cNvPr id="13" name="Picture 1">
            <a:extLst>
              <a:ext uri="{FF2B5EF4-FFF2-40B4-BE49-F238E27FC236}">
                <a16:creationId xmlns:a16="http://schemas.microsoft.com/office/drawing/2014/main" id="{3D694A47-D5C5-65C0-511E-DF58A3BF6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793" y="2609273"/>
            <a:ext cx="4802818" cy="212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5621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75120-0C9A-7DCA-2365-7C30375EA9FA}"/>
              </a:ext>
            </a:extLst>
          </p:cNvPr>
          <p:cNvSpPr>
            <a:spLocks noGrp="1"/>
          </p:cNvSpPr>
          <p:nvPr>
            <p:ph idx="10"/>
          </p:nvPr>
        </p:nvSpPr>
        <p:spPr/>
        <p:txBody>
          <a:bodyPr>
            <a:normAutofit/>
          </a:bodyPr>
          <a:lstStyle/>
          <a:p>
            <a:pPr marL="0" indent="0">
              <a:buFont typeface="Wingdings" pitchFamily="2" charset="2"/>
              <a:buNone/>
              <a:defRPr/>
            </a:pPr>
            <a:r>
              <a:rPr lang="en-US" altLang="zh-CN" sz="2000" dirty="0">
                <a:ea typeface="宋体" panose="02010600030101010101" pitchFamily="2" charset="-122"/>
              </a:rPr>
              <a:t>Steps Involved:</a:t>
            </a:r>
          </a:p>
          <a:p>
            <a:pPr>
              <a:defRPr/>
            </a:pPr>
            <a:r>
              <a:rPr lang="en-US" altLang="zh-CN" sz="2000" dirty="0">
                <a:ea typeface="宋体" panose="02010600030101010101" pitchFamily="2" charset="-122"/>
              </a:rPr>
              <a:t>MUST</a:t>
            </a:r>
            <a:r>
              <a:rPr lang="zh-CN" altLang="en-US" sz="2000" dirty="0">
                <a:ea typeface="宋体" panose="02010600030101010101" pitchFamily="2" charset="-122"/>
              </a:rPr>
              <a:t> </a:t>
            </a:r>
            <a:r>
              <a:rPr lang="en-US" altLang="zh-CN" sz="2000" dirty="0">
                <a:ea typeface="宋体" panose="02010600030101010101" pitchFamily="2" charset="-122"/>
              </a:rPr>
              <a:t>perform standardization on data(X),</a:t>
            </a:r>
            <a:r>
              <a:rPr lang="zh-CN" altLang="en-US" sz="2000" dirty="0">
                <a:ea typeface="宋体" panose="02010600030101010101" pitchFamily="2" charset="-122"/>
              </a:rPr>
              <a:t> </a:t>
            </a:r>
            <a:r>
              <a:rPr lang="en-US" altLang="zh-CN" sz="2000" dirty="0">
                <a:ea typeface="宋体" panose="02010600030101010101" pitchFamily="2" charset="-122"/>
              </a:rPr>
              <a:t>i.e.,</a:t>
            </a:r>
            <a:r>
              <a:rPr lang="zh-CN" altLang="en-US" sz="2000" dirty="0">
                <a:ea typeface="宋体" panose="02010600030101010101" pitchFamily="2" charset="-122"/>
              </a:rPr>
              <a:t> </a:t>
            </a:r>
            <a:r>
              <a:rPr lang="en-US" altLang="zh-CN" sz="2000" dirty="0">
                <a:ea typeface="宋体" panose="02010600030101010101" pitchFamily="2" charset="-122"/>
              </a:rPr>
              <a:t>subtract the mean from data.</a:t>
            </a:r>
          </a:p>
          <a:p>
            <a:pPr>
              <a:defRPr/>
            </a:pPr>
            <a:r>
              <a:rPr lang="en-US" altLang="zh-CN" sz="2000" dirty="0">
                <a:ea typeface="宋体" panose="02010600030101010101" pitchFamily="2" charset="-122"/>
              </a:rPr>
              <a:t>Construct the covariance matrix of the data.</a:t>
            </a:r>
          </a:p>
          <a:p>
            <a:pPr>
              <a:defRPr/>
            </a:pPr>
            <a:endParaRPr lang="en-US" altLang="zh-CN" sz="2000" dirty="0">
              <a:ea typeface="宋体" panose="02010600030101010101" pitchFamily="2" charset="-122"/>
            </a:endParaRPr>
          </a:p>
          <a:p>
            <a:pPr>
              <a:defRPr/>
            </a:pPr>
            <a:endParaRPr lang="en-US" altLang="zh-CN" sz="2000" dirty="0">
              <a:ea typeface="宋体" panose="02010600030101010101" pitchFamily="2" charset="-122"/>
            </a:endParaRPr>
          </a:p>
          <a:p>
            <a:pPr>
              <a:defRPr/>
            </a:pPr>
            <a:r>
              <a:rPr lang="en-US" altLang="zh-CN" sz="2000" dirty="0">
                <a:ea typeface="宋体" panose="02010600030101010101" pitchFamily="2" charset="-122"/>
              </a:rPr>
              <a:t>Compute the eigenvectors of this matrix</a:t>
            </a:r>
            <a:r>
              <a:rPr lang="zh-CN" altLang="en-US" sz="2000" dirty="0">
                <a:ea typeface="宋体" panose="02010600030101010101" pitchFamily="2" charset="-122"/>
              </a:rPr>
              <a:t> </a:t>
            </a:r>
            <a:r>
              <a:rPr lang="en-US" altLang="zh-CN" sz="2000" dirty="0">
                <a:ea typeface="宋体" panose="02010600030101010101" pitchFamily="2" charset="-122"/>
              </a:rPr>
              <a:t>C.</a:t>
            </a:r>
          </a:p>
          <a:p>
            <a:pPr>
              <a:defRPr/>
            </a:pPr>
            <a:r>
              <a:rPr lang="en-US" altLang="zh-CN" sz="2000" dirty="0">
                <a:ea typeface="宋体" panose="02010600030101010101" pitchFamily="2" charset="-122"/>
              </a:rPr>
              <a:t>Eigenvectors corresponding to the largest</a:t>
            </a:r>
            <a:r>
              <a:rPr lang="zh-CN" altLang="en-US" sz="2000" dirty="0">
                <a:ea typeface="宋体" panose="02010600030101010101" pitchFamily="2" charset="-122"/>
              </a:rPr>
              <a:t> </a:t>
            </a:r>
            <a:r>
              <a:rPr lang="en-US" altLang="zh-CN" sz="2000" dirty="0">
                <a:ea typeface="宋体" panose="02010600030101010101" pitchFamily="2" charset="-122"/>
              </a:rPr>
              <a:t>eigenvalues are used to reconstruct a large fraction of variance of the original data.</a:t>
            </a:r>
          </a:p>
        </p:txBody>
      </p:sp>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Principal Component Analysis (PCA)</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29</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6" name="Picture 1">
            <a:extLst>
              <a:ext uri="{FF2B5EF4-FFF2-40B4-BE49-F238E27FC236}">
                <a16:creationId xmlns:a16="http://schemas.microsoft.com/office/drawing/2014/main" id="{C0ADAD96-764E-F912-4BBC-41E30D008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427" y="2465256"/>
            <a:ext cx="1505145" cy="56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FCB00C1C-9562-94AA-8337-11F5C5AB4582}"/>
              </a:ext>
            </a:extLst>
          </p:cNvPr>
          <p:cNvPicPr>
            <a:picLocks noChangeAspect="1"/>
          </p:cNvPicPr>
          <p:nvPr/>
        </p:nvPicPr>
        <p:blipFill>
          <a:blip r:embed="rId4"/>
          <a:stretch>
            <a:fillRect/>
          </a:stretch>
        </p:blipFill>
        <p:spPr>
          <a:xfrm>
            <a:off x="-3129311" y="5392964"/>
            <a:ext cx="7772400" cy="2288805"/>
          </a:xfrm>
          <a:prstGeom prst="rect">
            <a:avLst/>
          </a:prstGeom>
        </p:spPr>
      </p:pic>
      <p:pic>
        <p:nvPicPr>
          <p:cNvPr id="12" name="Picture 11" descr="A screenshot of a black and white screen&#10;&#10;Description automatically generated">
            <a:extLst>
              <a:ext uri="{FF2B5EF4-FFF2-40B4-BE49-F238E27FC236}">
                <a16:creationId xmlns:a16="http://schemas.microsoft.com/office/drawing/2014/main" id="{426EBF9C-A7DB-FA01-2E6C-B09CEC889134}"/>
              </a:ext>
            </a:extLst>
          </p:cNvPr>
          <p:cNvPicPr>
            <a:picLocks noChangeAspect="1"/>
          </p:cNvPicPr>
          <p:nvPr/>
        </p:nvPicPr>
        <p:blipFill>
          <a:blip r:embed="rId5"/>
          <a:stretch>
            <a:fillRect/>
          </a:stretch>
        </p:blipFill>
        <p:spPr>
          <a:xfrm>
            <a:off x="4643089" y="5392964"/>
            <a:ext cx="7772400" cy="4485922"/>
          </a:xfrm>
          <a:prstGeom prst="rect">
            <a:avLst/>
          </a:prstGeom>
        </p:spPr>
      </p:pic>
    </p:spTree>
    <p:extLst>
      <p:ext uri="{BB962C8B-B14F-4D97-AF65-F5344CB8AC3E}">
        <p14:creationId xmlns:p14="http://schemas.microsoft.com/office/powerpoint/2010/main" val="2449847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2C9C0F-4E21-C3C4-0536-6EF3EFF15964}"/>
              </a:ext>
            </a:extLst>
          </p:cNvPr>
          <p:cNvSpPr>
            <a:spLocks noGrp="1"/>
          </p:cNvSpPr>
          <p:nvPr>
            <p:ph idx="10"/>
          </p:nvPr>
        </p:nvSpPr>
        <p:spPr/>
        <p:txBody>
          <a:bodyPr>
            <a:normAutofit lnSpcReduction="10000"/>
          </a:bodyPr>
          <a:lstStyle/>
          <a:p>
            <a:r>
              <a:rPr lang="en-US" dirty="0"/>
              <a:t>Data Transformation: Normalization</a:t>
            </a:r>
          </a:p>
          <a:p>
            <a:pPr lvl="1"/>
            <a:r>
              <a:rPr lang="en-US" dirty="0"/>
              <a:t>Z-score, decimal scaling, interval scaled, ratio-scaled</a:t>
            </a:r>
          </a:p>
          <a:p>
            <a:endParaRPr lang="en-US" dirty="0"/>
          </a:p>
          <a:p>
            <a:r>
              <a:rPr lang="en-US" dirty="0"/>
              <a:t>Data Reduction</a:t>
            </a:r>
          </a:p>
          <a:p>
            <a:pPr lvl="1"/>
            <a:r>
              <a:rPr lang="en-US" dirty="0"/>
              <a:t>Dimensionality reduction</a:t>
            </a:r>
          </a:p>
          <a:p>
            <a:pPr lvl="1"/>
            <a:r>
              <a:rPr lang="en-US" dirty="0"/>
              <a:t>Aggregation and clustering</a:t>
            </a:r>
          </a:p>
          <a:p>
            <a:pPr lvl="1"/>
            <a:r>
              <a:rPr lang="en-US" dirty="0"/>
              <a:t>Sampling</a:t>
            </a:r>
          </a:p>
          <a:p>
            <a:endParaRPr lang="en-US" dirty="0"/>
          </a:p>
          <a:p>
            <a:r>
              <a:rPr lang="en-US" dirty="0"/>
              <a:t>Data</a:t>
            </a:r>
            <a:r>
              <a:rPr lang="zh-CN" altLang="en-US" dirty="0"/>
              <a:t> </a:t>
            </a:r>
            <a:r>
              <a:rPr lang="en-US" altLang="zh-CN" dirty="0"/>
              <a:t>Discretization</a:t>
            </a:r>
          </a:p>
          <a:p>
            <a:pPr lvl="1"/>
            <a:r>
              <a:rPr lang="en-US" dirty="0"/>
              <a:t>Binning methods</a:t>
            </a:r>
          </a:p>
          <a:p>
            <a:pPr lvl="1"/>
            <a:r>
              <a:rPr lang="en-US" dirty="0" err="1"/>
              <a:t>Entroy</a:t>
            </a:r>
            <a:r>
              <a:rPr lang="en-US" dirty="0"/>
              <a:t>-based method</a:t>
            </a:r>
          </a:p>
        </p:txBody>
      </p:sp>
      <p:sp>
        <p:nvSpPr>
          <p:cNvPr id="3" name="Title 2">
            <a:extLst>
              <a:ext uri="{FF2B5EF4-FFF2-40B4-BE49-F238E27FC236}">
                <a16:creationId xmlns:a16="http://schemas.microsoft.com/office/drawing/2014/main" id="{86958F5F-5AD6-8BBD-1079-46B6E2EB5939}"/>
              </a:ext>
            </a:extLst>
          </p:cNvPr>
          <p:cNvSpPr>
            <a:spLocks noGrp="1"/>
          </p:cNvSpPr>
          <p:nvPr>
            <p:ph type="ctrTitle"/>
          </p:nvPr>
        </p:nvSpPr>
        <p:spPr/>
        <p:txBody>
          <a:bodyPr/>
          <a:lstStyle/>
          <a:p>
            <a:r>
              <a:rPr lang="en-US" altLang="en-US" dirty="0"/>
              <a:t>Review</a:t>
            </a:r>
            <a:endParaRPr lang="en-US" dirty="0"/>
          </a:p>
        </p:txBody>
      </p:sp>
      <p:sp>
        <p:nvSpPr>
          <p:cNvPr id="4" name="Slide Number Placeholder 3">
            <a:extLst>
              <a:ext uri="{FF2B5EF4-FFF2-40B4-BE49-F238E27FC236}">
                <a16:creationId xmlns:a16="http://schemas.microsoft.com/office/drawing/2014/main" id="{6605A85D-747D-4288-466C-8C3CAD140BE6}"/>
              </a:ext>
            </a:extLst>
          </p:cNvPr>
          <p:cNvSpPr>
            <a:spLocks noGrp="1"/>
          </p:cNvSpPr>
          <p:nvPr>
            <p:ph type="sldNum" idx="12"/>
          </p:nvPr>
        </p:nvSpPr>
        <p:spPr/>
        <p:txBody>
          <a:bodyPr/>
          <a:lstStyle/>
          <a:p>
            <a:pPr algn="r"/>
            <a:fld id="{00000000-1234-1234-1234-123412341234}" type="slidenum">
              <a:rPr lang="en" smtClean="0"/>
              <a:pPr algn="r"/>
              <a:t>3</a:t>
            </a:fld>
            <a:endParaRPr lang="en"/>
          </a:p>
        </p:txBody>
      </p:sp>
      <p:sp>
        <p:nvSpPr>
          <p:cNvPr id="5" name="Text Placeholder 4">
            <a:extLst>
              <a:ext uri="{FF2B5EF4-FFF2-40B4-BE49-F238E27FC236}">
                <a16:creationId xmlns:a16="http://schemas.microsoft.com/office/drawing/2014/main" id="{54979375-E887-5606-7261-35A311F8AB63}"/>
              </a:ext>
            </a:extLst>
          </p:cNvPr>
          <p:cNvSpPr>
            <a:spLocks noGrp="1"/>
          </p:cNvSpPr>
          <p:nvPr>
            <p:ph type="body" sz="quarter" idx="13"/>
          </p:nvPr>
        </p:nvSpPr>
        <p:spPr/>
        <p:txBody>
          <a:bodyPr/>
          <a:lstStyle/>
          <a:p>
            <a:r>
              <a:rPr lang="en-US" dirty="0">
                <a:solidFill>
                  <a:schemeClr val="bg1"/>
                </a:solidFill>
              </a:rPr>
              <a:t>Lehigh CSE347/447: Data Mining</a:t>
            </a:r>
          </a:p>
        </p:txBody>
      </p:sp>
    </p:spTree>
    <p:extLst>
      <p:ext uri="{BB962C8B-B14F-4D97-AF65-F5344CB8AC3E}">
        <p14:creationId xmlns:p14="http://schemas.microsoft.com/office/powerpoint/2010/main" val="4137410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Principal Component Analysis (PCA)</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30</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sp>
        <p:nvSpPr>
          <p:cNvPr id="8" name="Rectangle 3">
            <a:extLst>
              <a:ext uri="{FF2B5EF4-FFF2-40B4-BE49-F238E27FC236}">
                <a16:creationId xmlns:a16="http://schemas.microsoft.com/office/drawing/2014/main" id="{704E12A7-F97D-3E07-1924-80E952916107}"/>
              </a:ext>
            </a:extLst>
          </p:cNvPr>
          <p:cNvSpPr txBox="1">
            <a:spLocks noChangeArrowheads="1"/>
          </p:cNvSpPr>
          <p:nvPr/>
        </p:nvSpPr>
        <p:spPr bwMode="auto">
          <a:xfrm>
            <a:off x="349220" y="4330475"/>
            <a:ext cx="8123238" cy="39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3000">
                <a:solidFill>
                  <a:schemeClr val="tx1"/>
                </a:solidFill>
                <a:latin typeface="Arial" panose="020B0604020202020204" pitchFamily="34" charset="0"/>
              </a:defRPr>
            </a:lvl1pPr>
            <a:lvl2pPr marL="327025" indent="-323850">
              <a:spcBef>
                <a:spcPct val="20000"/>
              </a:spcBef>
              <a:buClr>
                <a:schemeClr val="accent2"/>
              </a:buClr>
              <a:buSzPct val="60000"/>
              <a:buFont typeface="Wingdings" pitchFamily="2" charset="2"/>
              <a:buChar char="q"/>
              <a:defRPr sz="2600">
                <a:solidFill>
                  <a:schemeClr val="tx1"/>
                </a:solidFill>
                <a:latin typeface="Arial" panose="020B0604020202020204" pitchFamily="34" charset="0"/>
              </a:defRPr>
            </a:lvl2pPr>
            <a:lvl3pPr marL="1022350" indent="-350838">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3pPr>
            <a:lvl4pPr marL="1339850" indent="-315913">
              <a:spcBef>
                <a:spcPct val="20000"/>
              </a:spcBef>
              <a:buClr>
                <a:schemeClr val="accent2"/>
              </a:buClr>
              <a:buSzPct val="70000"/>
              <a:buFont typeface="Wingdings" pitchFamily="2" charset="2"/>
              <a:buChar char="q"/>
              <a:defRPr sz="2000">
                <a:solidFill>
                  <a:schemeClr val="tx1"/>
                </a:solidFill>
                <a:latin typeface="Arial" panose="020B0604020202020204" pitchFamily="34" charset="0"/>
              </a:defRPr>
            </a:lvl4pPr>
            <a:lvl5pPr marL="1681163" indent="-339725">
              <a:spcBef>
                <a:spcPct val="20000"/>
              </a:spcBef>
              <a:buClr>
                <a:schemeClr val="accent1"/>
              </a:buClr>
              <a:buSzPct val="75000"/>
              <a:buFont typeface="Wingdings" pitchFamily="2" charset="2"/>
              <a:buChar char="§"/>
              <a:defRPr sz="2000">
                <a:solidFill>
                  <a:schemeClr val="tx1"/>
                </a:solidFill>
                <a:latin typeface="Arial" panose="020B0604020202020204" pitchFamily="34" charset="0"/>
              </a:defRPr>
            </a:lvl5pPr>
            <a:lvl6pPr marL="21383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6pPr>
            <a:lvl7pPr marL="25955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7pPr>
            <a:lvl8pPr marL="30527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8pPr>
            <a:lvl9pPr marL="3509963" indent="-339725"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panose="020B0604020202020204" pitchFamily="34" charset="0"/>
              </a:defRPr>
            </a:lvl9pPr>
          </a:lstStyle>
          <a:p>
            <a:pPr>
              <a:buFont typeface="Wingdings" pitchFamily="2" charset="2"/>
              <a:buNone/>
            </a:pPr>
            <a:r>
              <a:rPr lang="en-US" altLang="zh-CN" sz="1800" dirty="0">
                <a:ea typeface="宋体" panose="02010600030101010101" pitchFamily="2" charset="-122"/>
              </a:rPr>
              <a:t>See</a:t>
            </a:r>
            <a:r>
              <a:rPr lang="zh-CN" altLang="en-US" sz="1800" dirty="0">
                <a:ea typeface="宋体" panose="02010600030101010101" pitchFamily="2" charset="-122"/>
              </a:rPr>
              <a:t> </a:t>
            </a:r>
            <a:r>
              <a:rPr lang="en-US" altLang="zh-CN" sz="1800" dirty="0">
                <a:ea typeface="宋体" panose="02010600030101010101" pitchFamily="2" charset="-122"/>
                <a:hlinkClick r:id="rId3"/>
              </a:rPr>
              <a:t>In Depth: Principal Component Analysis</a:t>
            </a:r>
            <a:endParaRPr lang="en-US" altLang="zh-CN" sz="1800" dirty="0">
              <a:ea typeface="宋体" panose="02010600030101010101" pitchFamily="2" charset="-122"/>
            </a:endParaRPr>
          </a:p>
        </p:txBody>
      </p:sp>
      <p:pic>
        <p:nvPicPr>
          <p:cNvPr id="9" name="Picture 8">
            <a:extLst>
              <a:ext uri="{FF2B5EF4-FFF2-40B4-BE49-F238E27FC236}">
                <a16:creationId xmlns:a16="http://schemas.microsoft.com/office/drawing/2014/main" id="{554BA404-EBD7-36D9-59F8-716B60AD5A8D}"/>
              </a:ext>
            </a:extLst>
          </p:cNvPr>
          <p:cNvPicPr>
            <a:picLocks noChangeAspect="1"/>
          </p:cNvPicPr>
          <p:nvPr/>
        </p:nvPicPr>
        <p:blipFill>
          <a:blip r:embed="rId4"/>
          <a:stretch>
            <a:fillRect/>
          </a:stretch>
        </p:blipFill>
        <p:spPr>
          <a:xfrm>
            <a:off x="6597610" y="931655"/>
            <a:ext cx="1874848" cy="506511"/>
          </a:xfrm>
          <a:prstGeom prst="rect">
            <a:avLst/>
          </a:prstGeom>
        </p:spPr>
      </p:pic>
      <p:pic>
        <p:nvPicPr>
          <p:cNvPr id="12" name="Picture 11">
            <a:extLst>
              <a:ext uri="{FF2B5EF4-FFF2-40B4-BE49-F238E27FC236}">
                <a16:creationId xmlns:a16="http://schemas.microsoft.com/office/drawing/2014/main" id="{7F7DCF4C-08B9-79E3-82E7-14135ED08494}"/>
              </a:ext>
            </a:extLst>
          </p:cNvPr>
          <p:cNvPicPr>
            <a:picLocks noChangeAspect="1"/>
          </p:cNvPicPr>
          <p:nvPr/>
        </p:nvPicPr>
        <p:blipFill rotWithShape="1">
          <a:blip r:embed="rId5"/>
          <a:srcRect b="58225"/>
          <a:stretch/>
        </p:blipFill>
        <p:spPr>
          <a:xfrm>
            <a:off x="685800" y="1524456"/>
            <a:ext cx="7772400" cy="1042598"/>
          </a:xfrm>
          <a:prstGeom prst="rect">
            <a:avLst/>
          </a:prstGeom>
        </p:spPr>
      </p:pic>
      <p:pic>
        <p:nvPicPr>
          <p:cNvPr id="13" name="Picture 12">
            <a:extLst>
              <a:ext uri="{FF2B5EF4-FFF2-40B4-BE49-F238E27FC236}">
                <a16:creationId xmlns:a16="http://schemas.microsoft.com/office/drawing/2014/main" id="{52F6426A-367C-2C51-FE0A-FE04BF1A358A}"/>
              </a:ext>
            </a:extLst>
          </p:cNvPr>
          <p:cNvPicPr>
            <a:picLocks noChangeAspect="1"/>
          </p:cNvPicPr>
          <p:nvPr/>
        </p:nvPicPr>
        <p:blipFill rotWithShape="1">
          <a:blip r:embed="rId5"/>
          <a:srcRect t="54420"/>
          <a:stretch/>
        </p:blipFill>
        <p:spPr>
          <a:xfrm>
            <a:off x="688907" y="2531843"/>
            <a:ext cx="7772400" cy="1137549"/>
          </a:xfrm>
          <a:prstGeom prst="rect">
            <a:avLst/>
          </a:prstGeom>
        </p:spPr>
      </p:pic>
    </p:spTree>
    <p:extLst>
      <p:ext uri="{BB962C8B-B14F-4D97-AF65-F5344CB8AC3E}">
        <p14:creationId xmlns:p14="http://schemas.microsoft.com/office/powerpoint/2010/main" val="2044623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75120-0C9A-7DCA-2365-7C30375EA9FA}"/>
              </a:ext>
            </a:extLst>
          </p:cNvPr>
          <p:cNvSpPr>
            <a:spLocks noGrp="1"/>
          </p:cNvSpPr>
          <p:nvPr>
            <p:ph idx="10"/>
          </p:nvPr>
        </p:nvSpPr>
        <p:spPr/>
        <p:txBody>
          <a:bodyPr>
            <a:normAutofit/>
          </a:bodyPr>
          <a:lstStyle/>
          <a:p>
            <a:pPr>
              <a:defRPr/>
            </a:pPr>
            <a:r>
              <a:rPr lang="en-US" altLang="zh-CN" sz="2000" dirty="0">
                <a:ea typeface="宋体" panose="02010600030101010101" pitchFamily="2" charset="-122"/>
              </a:rPr>
              <a:t>Process a nonnegative input matrix.</a:t>
            </a:r>
          </a:p>
          <a:p>
            <a:pPr>
              <a:defRPr/>
            </a:pPr>
            <a:r>
              <a:rPr lang="en-US" altLang="zh-CN" sz="2000" dirty="0">
                <a:ea typeface="宋体" panose="02010600030101010101" pitchFamily="2" charset="-122"/>
              </a:rPr>
              <a:t>Non-negative base vectors: U&gt;0</a:t>
            </a:r>
            <a:r>
              <a:rPr lang="zh-CN" altLang="en-US" sz="2000" dirty="0">
                <a:ea typeface="宋体" panose="02010600030101010101" pitchFamily="2" charset="-122"/>
              </a:rPr>
              <a:t> </a:t>
            </a:r>
            <a:r>
              <a:rPr lang="en-US" altLang="zh-CN" sz="2000" dirty="0">
                <a:ea typeface="宋体" panose="02010600030101010101" pitchFamily="2" charset="-122"/>
              </a:rPr>
              <a:t>&amp;</a:t>
            </a:r>
            <a:r>
              <a:rPr lang="zh-CN" altLang="en-US" sz="2000" dirty="0">
                <a:ea typeface="宋体" panose="02010600030101010101" pitchFamily="2" charset="-122"/>
              </a:rPr>
              <a:t> </a:t>
            </a:r>
            <a:r>
              <a:rPr lang="en-US" altLang="zh-CN" sz="2000" dirty="0">
                <a:ea typeface="宋体" panose="02010600030101010101" pitchFamily="2" charset="-122"/>
              </a:rPr>
              <a:t>V&gt;0.</a:t>
            </a:r>
          </a:p>
        </p:txBody>
      </p:sp>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Non-negative Matrix Factorization (NMF)</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31</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8" name="Picture 1">
            <a:extLst>
              <a:ext uri="{FF2B5EF4-FFF2-40B4-BE49-F238E27FC236}">
                <a16:creationId xmlns:a16="http://schemas.microsoft.com/office/drawing/2014/main" id="{B0F90BE8-CF9F-7CC9-906A-DCB53F001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296" y="2341410"/>
            <a:ext cx="5364162"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a16="http://schemas.microsoft.com/office/drawing/2014/main" id="{8B63972A-2BDD-2A0B-3723-8A34623E2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733" y="2729054"/>
            <a:ext cx="169386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709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75120-0C9A-7DCA-2365-7C30375EA9FA}"/>
              </a:ext>
            </a:extLst>
          </p:cNvPr>
          <p:cNvSpPr>
            <a:spLocks noGrp="1"/>
          </p:cNvSpPr>
          <p:nvPr>
            <p:ph idx="10"/>
          </p:nvPr>
        </p:nvSpPr>
        <p:spPr/>
        <p:txBody>
          <a:bodyPr>
            <a:normAutofit/>
          </a:bodyPr>
          <a:lstStyle/>
          <a:p>
            <a:pPr marL="0" indent="0">
              <a:buFont typeface="Wingdings" pitchFamily="2" charset="2"/>
              <a:buNone/>
              <a:defRPr/>
            </a:pPr>
            <a:r>
              <a:rPr lang="en-US" altLang="zh-CN" sz="2000" dirty="0">
                <a:ea typeface="宋体" panose="02010600030101010101" pitchFamily="2" charset="-122"/>
              </a:rPr>
              <a:t>How</a:t>
            </a:r>
            <a:r>
              <a:rPr lang="zh-CN" altLang="en-US" sz="2000" dirty="0">
                <a:ea typeface="宋体" panose="02010600030101010101" pitchFamily="2" charset="-122"/>
              </a:rPr>
              <a:t> </a:t>
            </a:r>
            <a:r>
              <a:rPr lang="en-US" altLang="zh-CN" sz="2000" dirty="0">
                <a:ea typeface="宋体" panose="02010600030101010101" pitchFamily="2" charset="-122"/>
              </a:rPr>
              <a:t>to</a:t>
            </a:r>
            <a:r>
              <a:rPr lang="zh-CN" altLang="en-US" sz="2000" dirty="0">
                <a:ea typeface="宋体" panose="02010600030101010101" pitchFamily="2" charset="-122"/>
              </a:rPr>
              <a:t> </a:t>
            </a:r>
            <a:r>
              <a:rPr lang="en-US" altLang="zh-CN" sz="2000" dirty="0">
                <a:ea typeface="宋体" panose="02010600030101010101" pitchFamily="2" charset="-122"/>
              </a:rPr>
              <a:t>decompose?</a:t>
            </a:r>
          </a:p>
          <a:p>
            <a:pPr marL="0" indent="0">
              <a:buFont typeface="Wingdings" pitchFamily="2" charset="2"/>
              <a:buNone/>
              <a:defRPr/>
            </a:pPr>
            <a:endParaRPr lang="en-US" altLang="zh-CN" dirty="0">
              <a:ea typeface="宋体" panose="02010600030101010101" pitchFamily="2" charset="-122"/>
            </a:endParaRPr>
          </a:p>
          <a:p>
            <a:pPr marL="0" indent="0">
              <a:buFont typeface="Wingdings" pitchFamily="2" charset="2"/>
              <a:buNone/>
              <a:defRPr/>
            </a:pPr>
            <a:endParaRPr lang="en-US" altLang="zh-CN" sz="2000" dirty="0">
              <a:ea typeface="宋体" panose="02010600030101010101" pitchFamily="2" charset="-122"/>
            </a:endParaRPr>
          </a:p>
          <a:p>
            <a:pPr marL="0" indent="0">
              <a:buFont typeface="Wingdings" pitchFamily="2" charset="2"/>
              <a:buNone/>
              <a:defRPr/>
            </a:pPr>
            <a:endParaRPr lang="en-US" altLang="zh-CN" dirty="0">
              <a:ea typeface="宋体" panose="02010600030101010101" pitchFamily="2" charset="-122"/>
            </a:endParaRPr>
          </a:p>
          <a:p>
            <a:pPr marL="0" indent="0">
              <a:buNone/>
              <a:defRPr/>
            </a:pPr>
            <a:endParaRPr lang="en-US" altLang="zh-CN" sz="2000" dirty="0">
              <a:ea typeface="宋体" panose="02010600030101010101" pitchFamily="2" charset="-122"/>
            </a:endParaRPr>
          </a:p>
          <a:p>
            <a:pPr marL="0" indent="0">
              <a:buNone/>
              <a:defRPr/>
            </a:pPr>
            <a:r>
              <a:rPr lang="en-US" altLang="zh-CN" sz="2000" dirty="0">
                <a:ea typeface="宋体" panose="02010600030101010101" pitchFamily="2" charset="-122"/>
              </a:rPr>
              <a:t>Multiplication</a:t>
            </a:r>
            <a:r>
              <a:rPr lang="zh-CN" altLang="en-US" sz="2000" dirty="0">
                <a:ea typeface="宋体" panose="02010600030101010101" pitchFamily="2" charset="-122"/>
              </a:rPr>
              <a:t> </a:t>
            </a:r>
            <a:r>
              <a:rPr lang="en-US" altLang="zh-CN" sz="2000" dirty="0">
                <a:ea typeface="宋体" panose="02010600030101010101" pitchFamily="2" charset="-122"/>
              </a:rPr>
              <a:t>Update</a:t>
            </a:r>
            <a:r>
              <a:rPr lang="zh-CN" altLang="en-US" sz="2000" dirty="0">
                <a:ea typeface="宋体" panose="02010600030101010101" pitchFamily="2" charset="-122"/>
              </a:rPr>
              <a:t> </a:t>
            </a:r>
            <a:r>
              <a:rPr lang="en-US" altLang="zh-CN" sz="2000" dirty="0">
                <a:ea typeface="宋体" panose="02010600030101010101" pitchFamily="2" charset="-122"/>
              </a:rPr>
              <a:t>Algorithm</a:t>
            </a:r>
          </a:p>
          <a:p>
            <a:pPr marL="0" indent="0">
              <a:buFont typeface="Wingdings" pitchFamily="2" charset="2"/>
              <a:buNone/>
              <a:defRPr/>
            </a:pPr>
            <a:endParaRPr lang="en-US" altLang="zh-CN" sz="2000" dirty="0">
              <a:ea typeface="宋体" panose="02010600030101010101" pitchFamily="2" charset="-122"/>
            </a:endParaRPr>
          </a:p>
        </p:txBody>
      </p:sp>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Non-negative Matrix Factorization (NMF)</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32</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6" name="Picture 4">
            <a:extLst>
              <a:ext uri="{FF2B5EF4-FFF2-40B4-BE49-F238E27FC236}">
                <a16:creationId xmlns:a16="http://schemas.microsoft.com/office/drawing/2014/main" id="{527E1FE1-023F-3125-49FB-3DB7BBF7F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1" y="1350368"/>
            <a:ext cx="4752975"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a:extLst>
              <a:ext uri="{FF2B5EF4-FFF2-40B4-BE49-F238E27FC236}">
                <a16:creationId xmlns:a16="http://schemas.microsoft.com/office/drawing/2014/main" id="{5CB0182A-3BCD-580F-7FFE-BED5D9A31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4849" y="3297038"/>
            <a:ext cx="5194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0516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75120-0C9A-7DCA-2365-7C30375EA9FA}"/>
              </a:ext>
            </a:extLst>
          </p:cNvPr>
          <p:cNvSpPr>
            <a:spLocks noGrp="1"/>
          </p:cNvSpPr>
          <p:nvPr>
            <p:ph idx="10"/>
          </p:nvPr>
        </p:nvSpPr>
        <p:spPr/>
        <p:txBody>
          <a:bodyPr>
            <a:normAutofit/>
          </a:bodyPr>
          <a:lstStyle/>
          <a:p>
            <a:pPr marL="0" indent="0" algn="just">
              <a:buNone/>
            </a:pPr>
            <a:r>
              <a:rPr lang="en-US" altLang="zh-CN" sz="2000" dirty="0">
                <a:ea typeface="宋体" panose="02010600030101010101" pitchFamily="2" charset="-122"/>
              </a:rPr>
              <a:t>Linear </a:t>
            </a:r>
          </a:p>
          <a:p>
            <a:pPr algn="just">
              <a:buFont typeface="Arial" panose="020B0604020202020204" pitchFamily="34" charset="0"/>
              <a:buChar char="•"/>
            </a:pPr>
            <a:r>
              <a:rPr lang="en-US" altLang="zh-CN" sz="2000" dirty="0">
                <a:ea typeface="宋体" panose="02010600030101010101" pitchFamily="2" charset="-122"/>
              </a:rPr>
              <a:t>Singular Vector Decomposition (SVD)</a:t>
            </a:r>
          </a:p>
          <a:p>
            <a:pPr algn="just">
              <a:buFont typeface="Arial" panose="020B0604020202020204" pitchFamily="34" charset="0"/>
              <a:buChar char="•"/>
            </a:pPr>
            <a:r>
              <a:rPr lang="en-US" altLang="zh-CN" dirty="0">
                <a:ea typeface="宋体" panose="02010600030101010101" pitchFamily="2" charset="-122"/>
              </a:rPr>
              <a:t>Principal Component Analysis (PCA)</a:t>
            </a:r>
          </a:p>
          <a:p>
            <a:pPr algn="just">
              <a:buFont typeface="Arial" panose="020B0604020202020204" pitchFamily="34" charset="0"/>
              <a:buChar char="•"/>
            </a:pPr>
            <a:r>
              <a:rPr lang="en-US" altLang="zh-CN" sz="2000" dirty="0">
                <a:ea typeface="宋体" panose="02010600030101010101" pitchFamily="2" charset="-122"/>
              </a:rPr>
              <a:t>N</a:t>
            </a:r>
            <a:r>
              <a:rPr lang="en-US" altLang="zh-CN" dirty="0">
                <a:ea typeface="宋体" panose="02010600030101010101" pitchFamily="2" charset="-122"/>
              </a:rPr>
              <a:t>on-negative Matrix Factorization (NMF)</a:t>
            </a:r>
          </a:p>
        </p:txBody>
      </p:sp>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Feature Extraction</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33</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sp>
        <p:nvSpPr>
          <p:cNvPr id="6" name="Title 2">
            <a:extLst>
              <a:ext uri="{FF2B5EF4-FFF2-40B4-BE49-F238E27FC236}">
                <a16:creationId xmlns:a16="http://schemas.microsoft.com/office/drawing/2014/main" id="{118084F4-F602-A13E-0E27-83B0561B07EA}"/>
              </a:ext>
            </a:extLst>
          </p:cNvPr>
          <p:cNvSpPr txBox="1">
            <a:spLocks/>
          </p:cNvSpPr>
          <p:nvPr/>
        </p:nvSpPr>
        <p:spPr>
          <a:xfrm>
            <a:off x="569804" y="3307011"/>
            <a:ext cx="8004391" cy="69906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1" i="0" kern="100" cap="none" spc="0">
                <a:solidFill>
                  <a:srgbClr val="404041"/>
                </a:solidFill>
                <a:latin typeface="Arial"/>
                <a:ea typeface="+mj-ea"/>
                <a:cs typeface="Arial"/>
              </a:defRPr>
            </a:lvl1pPr>
          </a:lstStyle>
          <a:p>
            <a:pPr>
              <a:defRPr/>
            </a:pPr>
            <a:r>
              <a:rPr lang="en-US" altLang="zh-CN" sz="3200" dirty="0">
                <a:ea typeface="宋体" panose="02010600030101010101" pitchFamily="2" charset="-122"/>
              </a:rPr>
              <a:t>Non-linear Dimensionality Reduction?</a:t>
            </a:r>
          </a:p>
        </p:txBody>
      </p:sp>
    </p:spTree>
    <p:extLst>
      <p:ext uri="{BB962C8B-B14F-4D97-AF65-F5344CB8AC3E}">
        <p14:creationId xmlns:p14="http://schemas.microsoft.com/office/powerpoint/2010/main" val="96769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75120-0C9A-7DCA-2365-7C30375EA9FA}"/>
              </a:ext>
            </a:extLst>
          </p:cNvPr>
          <p:cNvSpPr>
            <a:spLocks noGrp="1"/>
          </p:cNvSpPr>
          <p:nvPr>
            <p:ph idx="10"/>
          </p:nvPr>
        </p:nvSpPr>
        <p:spPr/>
        <p:txBody>
          <a:bodyPr>
            <a:normAutofit/>
          </a:bodyPr>
          <a:lstStyle/>
          <a:p>
            <a:pPr marL="0" indent="0" algn="just">
              <a:buNone/>
            </a:pPr>
            <a:r>
              <a:rPr lang="en-US" altLang="zh-CN" sz="2000" dirty="0">
                <a:ea typeface="宋体" panose="02010600030101010101" pitchFamily="2" charset="-122"/>
              </a:rPr>
              <a:t>A special class of problem</a:t>
            </a:r>
          </a:p>
          <a:p>
            <a:pPr algn="just">
              <a:buFont typeface="Arial" panose="020B0604020202020204" pitchFamily="34" charset="0"/>
              <a:buChar char="•"/>
            </a:pPr>
            <a:r>
              <a:rPr lang="en-US" altLang="zh-CN" sz="2000" dirty="0">
                <a:ea typeface="宋体" panose="02010600030101010101" pitchFamily="2" charset="-122"/>
              </a:rPr>
              <a:t>Low dimensional data lying on a manifold in a higher dimensional space</a:t>
            </a:r>
          </a:p>
        </p:txBody>
      </p:sp>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a:bodyPr>
          <a:lstStyle/>
          <a:p>
            <a:pPr>
              <a:defRPr/>
            </a:pPr>
            <a:r>
              <a:rPr lang="en-US" altLang="zh-CN" sz="3200" dirty="0">
                <a:ea typeface="宋体" panose="02010600030101010101" pitchFamily="2" charset="-122"/>
              </a:rPr>
              <a:t>Non-linear Dimensionality Reduction</a:t>
            </a:r>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34</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6" name="Picture 5">
            <a:extLst>
              <a:ext uri="{FF2B5EF4-FFF2-40B4-BE49-F238E27FC236}">
                <a16:creationId xmlns:a16="http://schemas.microsoft.com/office/drawing/2014/main" id="{BCA876CA-9864-D623-3942-AB2BA043B03E}"/>
              </a:ext>
            </a:extLst>
          </p:cNvPr>
          <p:cNvPicPr>
            <a:picLocks noChangeAspect="1"/>
          </p:cNvPicPr>
          <p:nvPr/>
        </p:nvPicPr>
        <p:blipFill>
          <a:blip r:embed="rId3"/>
          <a:stretch>
            <a:fillRect/>
          </a:stretch>
        </p:blipFill>
        <p:spPr>
          <a:xfrm>
            <a:off x="2891180" y="1790004"/>
            <a:ext cx="3270882" cy="2835198"/>
          </a:xfrm>
          <a:prstGeom prst="rect">
            <a:avLst/>
          </a:prstGeom>
        </p:spPr>
      </p:pic>
    </p:spTree>
    <p:extLst>
      <p:ext uri="{BB962C8B-B14F-4D97-AF65-F5344CB8AC3E}">
        <p14:creationId xmlns:p14="http://schemas.microsoft.com/office/powerpoint/2010/main" val="1879029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a:bodyPr>
          <a:lstStyle/>
          <a:p>
            <a:pPr>
              <a:defRPr/>
            </a:pPr>
            <a:r>
              <a:rPr lang="en-US" altLang="zh-CN" sz="3200" dirty="0">
                <a:ea typeface="宋体" panose="02010600030101010101" pitchFamily="2" charset="-122"/>
              </a:rPr>
              <a:t>Manifold Learning </a:t>
            </a:r>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35</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6" name="Picture 3">
            <a:extLst>
              <a:ext uri="{FF2B5EF4-FFF2-40B4-BE49-F238E27FC236}">
                <a16:creationId xmlns:a16="http://schemas.microsoft.com/office/drawing/2014/main" id="{8942027D-1A84-B8A1-432C-39DACBBA78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68" t="19669" r="15762" b="56069"/>
          <a:stretch/>
        </p:blipFill>
        <p:spPr bwMode="auto">
          <a:xfrm>
            <a:off x="4526621" y="80722"/>
            <a:ext cx="4494537" cy="117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1">
            <a:extLst>
              <a:ext uri="{FF2B5EF4-FFF2-40B4-BE49-F238E27FC236}">
                <a16:creationId xmlns:a16="http://schemas.microsoft.com/office/drawing/2014/main" id="{D8CDBC5C-E32E-C36B-B051-3B08C169A0AA}"/>
              </a:ext>
            </a:extLst>
          </p:cNvPr>
          <p:cNvSpPr>
            <a:spLocks noGrp="1"/>
          </p:cNvSpPr>
          <p:nvPr>
            <p:ph idx="10"/>
          </p:nvPr>
        </p:nvSpPr>
        <p:spPr>
          <a:xfrm>
            <a:off x="518824" y="1018069"/>
            <a:ext cx="8015594" cy="3724553"/>
          </a:xfrm>
        </p:spPr>
        <p:txBody>
          <a:bodyPr>
            <a:normAutofit/>
          </a:bodyPr>
          <a:lstStyle/>
          <a:p>
            <a:pPr algn="just">
              <a:buFont typeface="Arial" panose="020B0604020202020204" pitchFamily="34" charset="0"/>
              <a:buChar char="•"/>
            </a:pPr>
            <a:r>
              <a:rPr lang="en-US" altLang="zh-CN" dirty="0">
                <a:ea typeface="宋体" panose="02010600030101010101" pitchFamily="2" charset="-122"/>
              </a:rPr>
              <a:t>Three examples of manifolds</a:t>
            </a:r>
          </a:p>
          <a:p>
            <a:pPr algn="just">
              <a:buFont typeface="Arial" panose="020B0604020202020204" pitchFamily="34" charset="0"/>
              <a:buChar char="•"/>
            </a:pPr>
            <a:r>
              <a:rPr lang="en-US" altLang="zh-CN" dirty="0">
                <a:ea typeface="宋体" panose="02010600030101010101" pitchFamily="2" charset="-122"/>
              </a:rPr>
              <a:t>All three are two-dimensional manifolds embedded in 3 dimensions</a:t>
            </a:r>
          </a:p>
          <a:p>
            <a:pPr lvl="1" algn="just">
              <a:buFont typeface="Arial" panose="020B0604020202020204" pitchFamily="34" charset="0"/>
              <a:buChar char="•"/>
            </a:pPr>
            <a:r>
              <a:rPr lang="en-US" altLang="zh-CN" dirty="0">
                <a:ea typeface="宋体" panose="02010600030101010101" pitchFamily="2" charset="-122"/>
              </a:rPr>
              <a:t>Linear, “S”-shape, “Swiss roll”</a:t>
            </a:r>
          </a:p>
          <a:p>
            <a:pPr algn="just">
              <a:buFont typeface="Arial" panose="020B0604020202020204" pitchFamily="34" charset="0"/>
              <a:buChar char="•"/>
            </a:pPr>
            <a:r>
              <a:rPr lang="en-US" altLang="zh-CN" dirty="0">
                <a:ea typeface="宋体" panose="02010600030101010101" pitchFamily="2" charset="-122"/>
              </a:rPr>
              <a:t>For all three, we would like to recover:</a:t>
            </a:r>
          </a:p>
          <a:p>
            <a:pPr lvl="1" algn="just">
              <a:buFont typeface="Arial" panose="020B0604020202020204" pitchFamily="34" charset="0"/>
              <a:buChar char="•"/>
            </a:pPr>
            <a:r>
              <a:rPr lang="en-US" altLang="zh-CN" dirty="0">
                <a:ea typeface="宋体" panose="02010600030101010101" pitchFamily="2" charset="-122"/>
              </a:rPr>
              <a:t>That the data is only two-dimensional</a:t>
            </a:r>
          </a:p>
          <a:p>
            <a:pPr lvl="1" algn="just">
              <a:buFont typeface="Arial" panose="020B0604020202020204" pitchFamily="34" charset="0"/>
              <a:buChar char="•"/>
            </a:pPr>
            <a:r>
              <a:rPr lang="en-US" altLang="zh-CN" dirty="0">
                <a:ea typeface="宋体" panose="02010600030101010101" pitchFamily="2" charset="-122"/>
              </a:rPr>
              <a:t>“Consistent” locations for the data in 2D</a:t>
            </a:r>
          </a:p>
          <a:p>
            <a:pPr algn="just">
              <a:buFont typeface="Arial" panose="020B0604020202020204" pitchFamily="34" charset="0"/>
              <a:buChar char="•"/>
            </a:pPr>
            <a:r>
              <a:rPr lang="en-US" altLang="zh-CN" dirty="0">
                <a:ea typeface="宋体" panose="02010600030101010101" pitchFamily="2" charset="-122"/>
              </a:rPr>
              <a:t>What are “consistent” locations</a:t>
            </a:r>
          </a:p>
          <a:p>
            <a:pPr lvl="1" algn="just">
              <a:buFont typeface="Arial" panose="020B0604020202020204" pitchFamily="34" charset="0"/>
              <a:buChar char="•"/>
            </a:pPr>
            <a:r>
              <a:rPr lang="en-US" altLang="zh-CN" dirty="0">
                <a:ea typeface="宋体" panose="02010600030101010101" pitchFamily="2" charset="-122"/>
              </a:rPr>
              <a:t>Preserve local relationship and structure</a:t>
            </a:r>
          </a:p>
          <a:p>
            <a:pPr lvl="1" algn="just">
              <a:buFont typeface="Arial" panose="020B0604020202020204" pitchFamily="34" charset="0"/>
              <a:buChar char="•"/>
            </a:pPr>
            <a:r>
              <a:rPr lang="en-US" altLang="zh-CN" dirty="0">
                <a:ea typeface="宋体" panose="02010600030101010101" pitchFamily="2" charset="-122"/>
              </a:rPr>
              <a:t>E.g., </a:t>
            </a:r>
            <a:r>
              <a:rPr lang="en-US" dirty="0"/>
              <a:t>data points that are close together in high-dimensional space should remain close in the lower-dimensional embedding.</a:t>
            </a:r>
          </a:p>
        </p:txBody>
      </p:sp>
    </p:spTree>
    <p:extLst>
      <p:ext uri="{BB962C8B-B14F-4D97-AF65-F5344CB8AC3E}">
        <p14:creationId xmlns:p14="http://schemas.microsoft.com/office/powerpoint/2010/main" val="4203612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fontScale="90000"/>
          </a:bodyPr>
          <a:lstStyle/>
          <a:p>
            <a:pPr>
              <a:defRPr/>
            </a:pPr>
            <a:r>
              <a:rPr lang="en-US" altLang="en-US" sz="4400" dirty="0"/>
              <a:t>Laplacian Eigenmaps</a:t>
            </a:r>
            <a:endParaRPr lang="en-US" altLang="zh-CN" sz="3200" dirty="0">
              <a:ea typeface="宋体" panose="02010600030101010101" pitchFamily="2" charset="-122"/>
            </a:endParaRPr>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36</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sp>
        <p:nvSpPr>
          <p:cNvPr id="7" name="Content Placeholder 1">
            <a:extLst>
              <a:ext uri="{FF2B5EF4-FFF2-40B4-BE49-F238E27FC236}">
                <a16:creationId xmlns:a16="http://schemas.microsoft.com/office/drawing/2014/main" id="{D8CDBC5C-E32E-C36B-B051-3B08C169A0AA}"/>
              </a:ext>
            </a:extLst>
          </p:cNvPr>
          <p:cNvSpPr>
            <a:spLocks noGrp="1"/>
          </p:cNvSpPr>
          <p:nvPr>
            <p:ph idx="10"/>
          </p:nvPr>
        </p:nvSpPr>
        <p:spPr>
          <a:xfrm>
            <a:off x="518824" y="1018069"/>
            <a:ext cx="8015594" cy="3724553"/>
          </a:xfrm>
        </p:spPr>
        <p:txBody>
          <a:bodyPr>
            <a:normAutofit/>
          </a:bodyPr>
          <a:lstStyle/>
          <a:p>
            <a:pPr algn="just">
              <a:buFont typeface="Arial" panose="020B0604020202020204" pitchFamily="34" charset="0"/>
              <a:buChar char="•"/>
            </a:pPr>
            <a:r>
              <a:rPr lang="en-US" dirty="0"/>
              <a:t>Hypothesis: Real-world high-dimensional data often lies on or near a </a:t>
            </a:r>
            <a:r>
              <a:rPr lang="en-US" b="1" dirty="0"/>
              <a:t>lower-dimensional manifold</a:t>
            </a:r>
          </a:p>
          <a:p>
            <a:pPr algn="just">
              <a:buFont typeface="Arial" panose="020B0604020202020204" pitchFamily="34" charset="0"/>
              <a:buChar char="•"/>
            </a:pPr>
            <a:r>
              <a:rPr lang="en-US" dirty="0"/>
              <a:t>Capture the local geometry of the data by constructing a graph of the data points.</a:t>
            </a:r>
          </a:p>
          <a:p>
            <a:pPr algn="just">
              <a:buFont typeface="Arial" panose="020B0604020202020204" pitchFamily="34" charset="0"/>
              <a:buChar char="•"/>
            </a:pPr>
            <a:r>
              <a:rPr lang="en-US" dirty="0"/>
              <a:t>Preserve local neighborhood information during dimensionality reduction.</a:t>
            </a:r>
          </a:p>
          <a:p>
            <a:pPr algn="just">
              <a:buFont typeface="Arial" panose="020B0604020202020204" pitchFamily="34" charset="0"/>
              <a:buChar char="•"/>
            </a:pPr>
            <a:endParaRPr lang="en-US" dirty="0"/>
          </a:p>
          <a:p>
            <a:pPr lvl="1" algn="just">
              <a:buFont typeface="Arial" panose="020B0604020202020204" pitchFamily="34" charset="0"/>
              <a:buChar char="•"/>
            </a:pPr>
            <a:endParaRPr lang="en-US" dirty="0"/>
          </a:p>
        </p:txBody>
      </p:sp>
    </p:spTree>
    <p:extLst>
      <p:ext uri="{BB962C8B-B14F-4D97-AF65-F5344CB8AC3E}">
        <p14:creationId xmlns:p14="http://schemas.microsoft.com/office/powerpoint/2010/main" val="4093071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fontScale="90000"/>
          </a:bodyPr>
          <a:lstStyle/>
          <a:p>
            <a:pPr>
              <a:defRPr/>
            </a:pPr>
            <a:r>
              <a:rPr lang="en-US" altLang="en-US" sz="4400" dirty="0"/>
              <a:t>Laplacian Eigenmaps</a:t>
            </a:r>
            <a:endParaRPr lang="en-US" altLang="zh-CN" sz="3200" dirty="0">
              <a:ea typeface="宋体" panose="02010600030101010101" pitchFamily="2" charset="-122"/>
            </a:endParaRPr>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37</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2" name="Picture 1">
            <a:extLst>
              <a:ext uri="{FF2B5EF4-FFF2-40B4-BE49-F238E27FC236}">
                <a16:creationId xmlns:a16="http://schemas.microsoft.com/office/drawing/2014/main" id="{F2977F36-C5C1-FE79-7D60-A095C7DB79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40" t="22335" r="6557" b="3724"/>
          <a:stretch/>
        </p:blipFill>
        <p:spPr bwMode="auto">
          <a:xfrm>
            <a:off x="412594" y="930832"/>
            <a:ext cx="5233606" cy="356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CF6573D-241B-BB36-02CC-A9E15E150B3A}"/>
              </a:ext>
            </a:extLst>
          </p:cNvPr>
          <p:cNvSpPr txBox="1"/>
          <p:nvPr/>
        </p:nvSpPr>
        <p:spPr>
          <a:xfrm>
            <a:off x="5776751" y="2161029"/>
            <a:ext cx="2954655" cy="369332"/>
          </a:xfrm>
          <a:prstGeom prst="rect">
            <a:avLst/>
          </a:prstGeom>
          <a:noFill/>
        </p:spPr>
        <p:txBody>
          <a:bodyPr wrap="none" rtlCol="0">
            <a:spAutoFit/>
          </a:bodyPr>
          <a:lstStyle/>
          <a:p>
            <a:r>
              <a:rPr lang="en-US" dirty="0"/>
              <a:t>Local Neighborhood Graph</a:t>
            </a:r>
          </a:p>
        </p:txBody>
      </p:sp>
    </p:spTree>
    <p:extLst>
      <p:ext uri="{BB962C8B-B14F-4D97-AF65-F5344CB8AC3E}">
        <p14:creationId xmlns:p14="http://schemas.microsoft.com/office/powerpoint/2010/main" val="335539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fontScale="90000"/>
          </a:bodyPr>
          <a:lstStyle/>
          <a:p>
            <a:pPr>
              <a:defRPr/>
            </a:pPr>
            <a:r>
              <a:rPr lang="en-US" altLang="en-US" sz="4400" dirty="0"/>
              <a:t>Laplacian Eigenmaps</a:t>
            </a:r>
            <a:endParaRPr lang="en-US" altLang="zh-CN" sz="3200" dirty="0">
              <a:ea typeface="宋体" panose="02010600030101010101" pitchFamily="2" charset="-122"/>
            </a:endParaRPr>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38</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7" name="Picture 3">
            <a:extLst>
              <a:ext uri="{FF2B5EF4-FFF2-40B4-BE49-F238E27FC236}">
                <a16:creationId xmlns:a16="http://schemas.microsoft.com/office/drawing/2014/main" id="{33900863-E365-FB67-0A19-D72A9B4FF9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14" t="14718" r="2714" b="5586"/>
          <a:stretch/>
        </p:blipFill>
        <p:spPr bwMode="auto">
          <a:xfrm>
            <a:off x="529827" y="1101453"/>
            <a:ext cx="5379435" cy="353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969CEC8D-0D18-C758-9722-2BC135EDAB3D}"/>
              </a:ext>
            </a:extLst>
          </p:cNvPr>
          <p:cNvSpPr txBox="1"/>
          <p:nvPr/>
        </p:nvSpPr>
        <p:spPr>
          <a:xfrm>
            <a:off x="6125225" y="1101453"/>
            <a:ext cx="3018775" cy="369332"/>
          </a:xfrm>
          <a:prstGeom prst="rect">
            <a:avLst/>
          </a:prstGeom>
          <a:noFill/>
        </p:spPr>
        <p:txBody>
          <a:bodyPr wrap="none" rtlCol="0">
            <a:spAutoFit/>
          </a:bodyPr>
          <a:lstStyle/>
          <a:p>
            <a:r>
              <a:rPr lang="en-US" dirty="0"/>
              <a:t>Laplacian Matrix of a Graph</a:t>
            </a:r>
          </a:p>
        </p:txBody>
      </p:sp>
    </p:spTree>
    <p:extLst>
      <p:ext uri="{BB962C8B-B14F-4D97-AF65-F5344CB8AC3E}">
        <p14:creationId xmlns:p14="http://schemas.microsoft.com/office/powerpoint/2010/main" val="3276223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fontScale="90000"/>
          </a:bodyPr>
          <a:lstStyle/>
          <a:p>
            <a:pPr>
              <a:defRPr/>
            </a:pPr>
            <a:r>
              <a:rPr lang="en-US" altLang="en-US" sz="4400" dirty="0"/>
              <a:t>Laplacian Eigenmaps</a:t>
            </a:r>
            <a:endParaRPr lang="en-US" altLang="zh-CN" sz="3200" dirty="0">
              <a:ea typeface="宋体" panose="02010600030101010101" pitchFamily="2" charset="-122"/>
            </a:endParaRPr>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39</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7" name="Picture 3">
            <a:extLst>
              <a:ext uri="{FF2B5EF4-FFF2-40B4-BE49-F238E27FC236}">
                <a16:creationId xmlns:a16="http://schemas.microsoft.com/office/drawing/2014/main" id="{33900863-E365-FB67-0A19-D72A9B4FF9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14" t="14718" r="2714" b="5586"/>
          <a:stretch/>
        </p:blipFill>
        <p:spPr bwMode="auto">
          <a:xfrm>
            <a:off x="0" y="1030985"/>
            <a:ext cx="5379435" cy="353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969CEC8D-0D18-C758-9722-2BC135EDAB3D}"/>
              </a:ext>
            </a:extLst>
          </p:cNvPr>
          <p:cNvSpPr txBox="1"/>
          <p:nvPr/>
        </p:nvSpPr>
        <p:spPr>
          <a:xfrm>
            <a:off x="5523174" y="1094422"/>
            <a:ext cx="3609792" cy="1477328"/>
          </a:xfrm>
          <a:prstGeom prst="rect">
            <a:avLst/>
          </a:prstGeom>
          <a:noFill/>
        </p:spPr>
        <p:txBody>
          <a:bodyPr wrap="square" rtlCol="0">
            <a:spAutoFit/>
          </a:bodyPr>
          <a:lstStyle/>
          <a:p>
            <a:endParaRPr lang="en-US" dirty="0"/>
          </a:p>
          <a:p>
            <a:r>
              <a:rPr lang="en-US" dirty="0"/>
              <a:t>L: Laplacian Matrix of a Graph</a:t>
            </a:r>
          </a:p>
          <a:p>
            <a:endParaRPr lang="en-US" dirty="0"/>
          </a:p>
          <a:p>
            <a:r>
              <a:rPr lang="en-US" dirty="0"/>
              <a:t>Solve the generalized Eigenvalue Problem</a:t>
            </a:r>
          </a:p>
        </p:txBody>
      </p:sp>
      <p:pic>
        <p:nvPicPr>
          <p:cNvPr id="12" name="Picture 11" descr="A black and white math symbol&#10;&#10;Description automatically generated with medium confidence">
            <a:extLst>
              <a:ext uri="{FF2B5EF4-FFF2-40B4-BE49-F238E27FC236}">
                <a16:creationId xmlns:a16="http://schemas.microsoft.com/office/drawing/2014/main" id="{A94F1154-F0A0-70CA-10D3-82397658488E}"/>
              </a:ext>
            </a:extLst>
          </p:cNvPr>
          <p:cNvPicPr>
            <a:picLocks noChangeAspect="1"/>
          </p:cNvPicPr>
          <p:nvPr/>
        </p:nvPicPr>
        <p:blipFill>
          <a:blip r:embed="rId4"/>
          <a:stretch>
            <a:fillRect/>
          </a:stretch>
        </p:blipFill>
        <p:spPr>
          <a:xfrm>
            <a:off x="6304273" y="2520731"/>
            <a:ext cx="1524000" cy="558800"/>
          </a:xfrm>
          <a:prstGeom prst="rect">
            <a:avLst/>
          </a:prstGeom>
        </p:spPr>
      </p:pic>
      <p:pic>
        <p:nvPicPr>
          <p:cNvPr id="13" name="Picture 12">
            <a:extLst>
              <a:ext uri="{FF2B5EF4-FFF2-40B4-BE49-F238E27FC236}">
                <a16:creationId xmlns:a16="http://schemas.microsoft.com/office/drawing/2014/main" id="{BAAFFC14-30BB-E1F7-9E94-8A26F3C135AF}"/>
              </a:ext>
            </a:extLst>
          </p:cNvPr>
          <p:cNvPicPr>
            <a:picLocks noChangeAspect="1"/>
          </p:cNvPicPr>
          <p:nvPr/>
        </p:nvPicPr>
        <p:blipFill>
          <a:blip r:embed="rId5"/>
          <a:stretch>
            <a:fillRect/>
          </a:stretch>
        </p:blipFill>
        <p:spPr>
          <a:xfrm>
            <a:off x="5749298" y="3121046"/>
            <a:ext cx="2633950" cy="1552765"/>
          </a:xfrm>
          <a:prstGeom prst="rect">
            <a:avLst/>
          </a:prstGeom>
        </p:spPr>
      </p:pic>
    </p:spTree>
    <p:extLst>
      <p:ext uri="{BB962C8B-B14F-4D97-AF65-F5344CB8AC3E}">
        <p14:creationId xmlns:p14="http://schemas.microsoft.com/office/powerpoint/2010/main" val="189103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75864-0E17-2508-36A4-0AAF25EB3B9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71A8257-307F-F533-6903-4CE296065E2E}"/>
              </a:ext>
            </a:extLst>
          </p:cNvPr>
          <p:cNvSpPr>
            <a:spLocks noGrp="1"/>
          </p:cNvSpPr>
          <p:nvPr>
            <p:ph idx="10"/>
          </p:nvPr>
        </p:nvSpPr>
        <p:spPr>
          <a:xfrm>
            <a:off x="518824" y="1018070"/>
            <a:ext cx="5501515" cy="3421968"/>
          </a:xfrm>
        </p:spPr>
        <p:txBody>
          <a:bodyPr>
            <a:normAutofit/>
          </a:bodyPr>
          <a:lstStyle/>
          <a:p>
            <a:pPr eaLnBrk="1" hangingPunct="1">
              <a:buFont typeface="Arial" panose="020B0604020202020204" pitchFamily="34" charset="0"/>
              <a:buChar char="•"/>
            </a:pPr>
            <a:r>
              <a:rPr lang="en-US" altLang="en-US" dirty="0"/>
              <a:t>Choose a </a:t>
            </a:r>
            <a:r>
              <a:rPr lang="en-US" altLang="en-US" dirty="0">
                <a:solidFill>
                  <a:srgbClr val="FF0000"/>
                </a:solidFill>
              </a:rPr>
              <a:t>representative </a:t>
            </a:r>
            <a:r>
              <a:rPr lang="en-US" altLang="en-US" dirty="0"/>
              <a:t>subset of the data</a:t>
            </a:r>
          </a:p>
          <a:p>
            <a:pPr marL="742950" lvl="1" indent="-285750" eaLnBrk="1" hangingPunct="1"/>
            <a:r>
              <a:rPr lang="en-US" altLang="en-US" sz="1800" dirty="0"/>
              <a:t>Simple random sampling may have poor performance in the presence of skew.</a:t>
            </a:r>
          </a:p>
          <a:p>
            <a:pPr marL="742950" lvl="1" indent="-285750" eaLnBrk="1" hangingPunct="1"/>
            <a:endParaRPr lang="en-US" altLang="en-US" dirty="0"/>
          </a:p>
          <a:p>
            <a:pPr eaLnBrk="1" hangingPunct="1">
              <a:buFont typeface="Arial" panose="020B0604020202020204" pitchFamily="34" charset="0"/>
              <a:buChar char="•"/>
            </a:pPr>
            <a:r>
              <a:rPr lang="en-US" altLang="en-US" dirty="0"/>
              <a:t>Develop adaptive sampling methods</a:t>
            </a:r>
          </a:p>
          <a:p>
            <a:pPr lvl="1"/>
            <a:r>
              <a:rPr lang="en-US" altLang="en-US" sz="1800" dirty="0"/>
              <a:t>Stratified sampling: </a:t>
            </a:r>
            <a:endParaRPr lang="en-US" altLang="en-US" sz="2400" dirty="0"/>
          </a:p>
          <a:p>
            <a:pPr lvl="1"/>
            <a:r>
              <a:rPr lang="en-US" altLang="en-US" sz="1800" dirty="0"/>
              <a:t>Approximate the percentage of each class (or subpopulation of interest) in the overall database </a:t>
            </a:r>
          </a:p>
          <a:p>
            <a:pPr lvl="1"/>
            <a:r>
              <a:rPr lang="en-US" altLang="en-US" sz="1800" dirty="0"/>
              <a:t>Used in conjunction with </a:t>
            </a:r>
            <a:r>
              <a:rPr lang="en-US" altLang="en-US" sz="1800" b="1" dirty="0"/>
              <a:t>skewed data</a:t>
            </a:r>
          </a:p>
        </p:txBody>
      </p:sp>
      <p:sp>
        <p:nvSpPr>
          <p:cNvPr id="3" name="Title 2">
            <a:extLst>
              <a:ext uri="{FF2B5EF4-FFF2-40B4-BE49-F238E27FC236}">
                <a16:creationId xmlns:a16="http://schemas.microsoft.com/office/drawing/2014/main" id="{1DB36408-32E6-15AC-2542-B08BB729D438}"/>
              </a:ext>
            </a:extLst>
          </p:cNvPr>
          <p:cNvSpPr>
            <a:spLocks noGrp="1"/>
          </p:cNvSpPr>
          <p:nvPr>
            <p:ph type="ctrTitle"/>
          </p:nvPr>
        </p:nvSpPr>
        <p:spPr/>
        <p:txBody>
          <a:bodyPr/>
          <a:lstStyle/>
          <a:p>
            <a:r>
              <a:rPr lang="en-US" altLang="ja-JP" dirty="0">
                <a:ea typeface="ＭＳ Ｐゴシック" panose="020B0600070205080204" pitchFamily="34" charset="-128"/>
              </a:rPr>
              <a:t>Sampling</a:t>
            </a:r>
            <a:endParaRPr lang="en-US" dirty="0"/>
          </a:p>
        </p:txBody>
      </p:sp>
      <p:sp>
        <p:nvSpPr>
          <p:cNvPr id="4" name="Slide Number Placeholder 3">
            <a:extLst>
              <a:ext uri="{FF2B5EF4-FFF2-40B4-BE49-F238E27FC236}">
                <a16:creationId xmlns:a16="http://schemas.microsoft.com/office/drawing/2014/main" id="{5DC25921-C3D7-FBE0-999E-B0614B22D3B5}"/>
              </a:ext>
            </a:extLst>
          </p:cNvPr>
          <p:cNvSpPr>
            <a:spLocks noGrp="1"/>
          </p:cNvSpPr>
          <p:nvPr>
            <p:ph type="sldNum" idx="12"/>
          </p:nvPr>
        </p:nvSpPr>
        <p:spPr/>
        <p:txBody>
          <a:bodyPr/>
          <a:lstStyle/>
          <a:p>
            <a:pPr algn="r"/>
            <a:fld id="{00000000-1234-1234-1234-123412341234}" type="slidenum">
              <a:rPr lang="en" smtClean="0"/>
              <a:pPr algn="r"/>
              <a:t>4</a:t>
            </a:fld>
            <a:endParaRPr lang="en"/>
          </a:p>
        </p:txBody>
      </p:sp>
      <p:sp>
        <p:nvSpPr>
          <p:cNvPr id="5" name="Text Placeholder 4">
            <a:extLst>
              <a:ext uri="{FF2B5EF4-FFF2-40B4-BE49-F238E27FC236}">
                <a16:creationId xmlns:a16="http://schemas.microsoft.com/office/drawing/2014/main" id="{A104DF06-18BC-AD47-6F8C-2A04AF76AA26}"/>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6" name="Picture 5">
            <a:extLst>
              <a:ext uri="{FF2B5EF4-FFF2-40B4-BE49-F238E27FC236}">
                <a16:creationId xmlns:a16="http://schemas.microsoft.com/office/drawing/2014/main" id="{E99F3C41-3A78-13EE-471A-17BD118EF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339" y="2490391"/>
            <a:ext cx="3000819" cy="2134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DEE841F7-6BCD-8F23-6193-B56CFF448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544" y="377638"/>
            <a:ext cx="3000819" cy="211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176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normAutofit fontScale="90000"/>
          </a:bodyPr>
          <a:lstStyle/>
          <a:p>
            <a:pPr>
              <a:defRPr/>
            </a:pPr>
            <a:r>
              <a:rPr lang="en-US" altLang="en-US" sz="4400" dirty="0"/>
              <a:t>Laplacian Eigenmaps</a:t>
            </a:r>
            <a:endParaRPr lang="en-US" altLang="zh-CN" sz="3200" dirty="0">
              <a:ea typeface="宋体" panose="02010600030101010101" pitchFamily="2" charset="-122"/>
            </a:endParaRPr>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40</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9" name="Picture 8" descr="A graph with many colored dots&#10;&#10;Description automatically generated with medium confidence">
            <a:extLst>
              <a:ext uri="{FF2B5EF4-FFF2-40B4-BE49-F238E27FC236}">
                <a16:creationId xmlns:a16="http://schemas.microsoft.com/office/drawing/2014/main" id="{87ABA7D6-A826-C944-53F4-5D1DF43D9038}"/>
              </a:ext>
            </a:extLst>
          </p:cNvPr>
          <p:cNvPicPr>
            <a:picLocks noChangeAspect="1"/>
          </p:cNvPicPr>
          <p:nvPr/>
        </p:nvPicPr>
        <p:blipFill>
          <a:blip r:embed="rId3"/>
          <a:stretch>
            <a:fillRect/>
          </a:stretch>
        </p:blipFill>
        <p:spPr>
          <a:xfrm>
            <a:off x="0" y="1097554"/>
            <a:ext cx="3900191" cy="3448515"/>
          </a:xfrm>
          <a:prstGeom prst="rect">
            <a:avLst/>
          </a:prstGeom>
        </p:spPr>
      </p:pic>
      <p:pic>
        <p:nvPicPr>
          <p:cNvPr id="10" name="Picture 9">
            <a:extLst>
              <a:ext uri="{FF2B5EF4-FFF2-40B4-BE49-F238E27FC236}">
                <a16:creationId xmlns:a16="http://schemas.microsoft.com/office/drawing/2014/main" id="{445112A6-C32C-2682-0508-50F994E61BAA}"/>
              </a:ext>
            </a:extLst>
          </p:cNvPr>
          <p:cNvPicPr>
            <a:picLocks noChangeAspect="1"/>
          </p:cNvPicPr>
          <p:nvPr/>
        </p:nvPicPr>
        <p:blipFill>
          <a:blip r:embed="rId4"/>
          <a:stretch>
            <a:fillRect/>
          </a:stretch>
        </p:blipFill>
        <p:spPr>
          <a:xfrm>
            <a:off x="4041550" y="1168926"/>
            <a:ext cx="5102450" cy="3267861"/>
          </a:xfrm>
          <a:prstGeom prst="rect">
            <a:avLst/>
          </a:prstGeom>
        </p:spPr>
      </p:pic>
    </p:spTree>
    <p:extLst>
      <p:ext uri="{BB962C8B-B14F-4D97-AF65-F5344CB8AC3E}">
        <p14:creationId xmlns:p14="http://schemas.microsoft.com/office/powerpoint/2010/main" val="3946803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6A71-CFD1-8566-9EBB-0B37B6DADC87}"/>
              </a:ext>
            </a:extLst>
          </p:cNvPr>
          <p:cNvSpPr>
            <a:spLocks noGrp="1"/>
          </p:cNvSpPr>
          <p:nvPr>
            <p:ph type="title"/>
          </p:nvPr>
        </p:nvSpPr>
        <p:spPr>
          <a:xfrm>
            <a:off x="353195" y="819806"/>
            <a:ext cx="8437609" cy="1849821"/>
          </a:xfrm>
        </p:spPr>
        <p:txBody>
          <a:bodyPr/>
          <a:lstStyle/>
          <a:p>
            <a:pPr>
              <a:spcAft>
                <a:spcPts val="1800"/>
              </a:spcAft>
            </a:pPr>
            <a:r>
              <a:rPr lang="en-US" altLang="en-US" b="1" dirty="0"/>
              <a:t>Next Lecture:</a:t>
            </a:r>
            <a:br>
              <a:rPr lang="en-US" altLang="en-US" b="1" dirty="0"/>
            </a:br>
            <a:r>
              <a:rPr lang="en-US" altLang="en-US" dirty="0">
                <a:solidFill>
                  <a:schemeClr val="tx2">
                    <a:lumMod val="60000"/>
                    <a:lumOff val="40000"/>
                  </a:schemeClr>
                </a:solidFill>
              </a:rPr>
              <a:t>Feature Selection &amp; Similarity Measure</a:t>
            </a:r>
            <a:endParaRPr lang="en-US" dirty="0">
              <a:solidFill>
                <a:schemeClr val="tx2">
                  <a:lumMod val="60000"/>
                  <a:lumOff val="40000"/>
                </a:schemeClr>
              </a:solidFill>
            </a:endParaRPr>
          </a:p>
        </p:txBody>
      </p:sp>
      <p:sp>
        <p:nvSpPr>
          <p:cNvPr id="3" name="Content Placeholder 1">
            <a:extLst>
              <a:ext uri="{FF2B5EF4-FFF2-40B4-BE49-F238E27FC236}">
                <a16:creationId xmlns:a16="http://schemas.microsoft.com/office/drawing/2014/main" id="{7E0695B9-DA6F-E4FF-439E-4245C9C8DC5B}"/>
              </a:ext>
            </a:extLst>
          </p:cNvPr>
          <p:cNvSpPr txBox="1">
            <a:spLocks/>
          </p:cNvSpPr>
          <p:nvPr/>
        </p:nvSpPr>
        <p:spPr>
          <a:xfrm>
            <a:off x="573464" y="2073322"/>
            <a:ext cx="5924922" cy="3216189"/>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400"/>
              </a:spcAft>
              <a:buClr>
                <a:schemeClr val="tx1">
                  <a:lumMod val="50000"/>
                  <a:lumOff val="50000"/>
                </a:schemeClr>
              </a:buClr>
              <a:buSzPct val="100000"/>
              <a:buFont typeface="Wingdings" charset="2"/>
              <a:buNone/>
              <a:defRPr sz="1400" b="1" i="0" kern="1200" spc="5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4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4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4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4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en-US" sz="1800" dirty="0">
                <a:solidFill>
                  <a:srgbClr val="FFFF00"/>
                </a:solidFill>
              </a:rPr>
              <a:t>Feedback and </a:t>
            </a:r>
            <a:r>
              <a:rPr lang="en-US" altLang="zh-CN" sz="1800" dirty="0">
                <a:solidFill>
                  <a:srgbClr val="FFFF00"/>
                </a:solidFill>
                <a:ea typeface="宋体" panose="02010600030101010101" pitchFamily="2" charset="-122"/>
              </a:rPr>
              <a:t>S</a:t>
            </a:r>
            <a:r>
              <a:rPr lang="en-US" altLang="en-US" sz="1800" dirty="0">
                <a:solidFill>
                  <a:srgbClr val="FFFF00"/>
                </a:solidFill>
              </a:rPr>
              <a:t>uggestions</a:t>
            </a:r>
            <a:endParaRPr lang="en-US" sz="1800" b="0" dirty="0">
              <a:solidFill>
                <a:srgbClr val="FFFF00"/>
              </a:solidFill>
              <a:latin typeface="+mn-lt"/>
              <a:hlinkClick r:id="rId3">
                <a:extLst>
                  <a:ext uri="{A12FA001-AC4F-418D-AE19-62706E023703}">
                    <ahyp:hlinkClr xmlns:ahyp="http://schemas.microsoft.com/office/drawing/2018/hyperlinkcolor" val="tx"/>
                  </a:ext>
                </a:extLst>
              </a:hlinkClick>
            </a:endParaRPr>
          </a:p>
          <a:p>
            <a:pPr algn="ctr"/>
            <a:r>
              <a:rPr lang="en-US" sz="1800" b="0" dirty="0">
                <a:solidFill>
                  <a:schemeClr val="bg1"/>
                </a:solidFill>
                <a:latin typeface="+mn-lt"/>
                <a:hlinkClick r:id="rId3">
                  <a:extLst>
                    <a:ext uri="{A12FA001-AC4F-418D-AE19-62706E023703}">
                      <ahyp:hlinkClr xmlns:ahyp="http://schemas.microsoft.com/office/drawing/2018/hyperlinkcolor" val="tx"/>
                    </a:ext>
                  </a:extLst>
                </a:hlinkClick>
              </a:rPr>
              <a:t>https://forms.gle/zsA7ZW76nbd7qPvTA</a:t>
            </a:r>
            <a:endParaRPr lang="en-US" sz="1800" b="0" dirty="0">
              <a:solidFill>
                <a:schemeClr val="bg1"/>
              </a:solidFill>
              <a:latin typeface="+mn-lt"/>
            </a:endParaRPr>
          </a:p>
          <a:p>
            <a:pPr algn="ctr"/>
            <a:endParaRPr lang="en-US" sz="1800" dirty="0">
              <a:solidFill>
                <a:schemeClr val="bg1"/>
              </a:solidFill>
              <a:latin typeface="+mn-lt"/>
            </a:endParaRPr>
          </a:p>
          <a:p>
            <a:pPr algn="ctr"/>
            <a:r>
              <a:rPr lang="en-US" sz="1800" dirty="0">
                <a:solidFill>
                  <a:srgbClr val="FFFF00"/>
                </a:solidFill>
                <a:latin typeface="+mn-lt"/>
              </a:rPr>
              <a:t>Anonymous</a:t>
            </a:r>
            <a:r>
              <a:rPr lang="en-US" sz="1800" b="0" dirty="0">
                <a:solidFill>
                  <a:srgbClr val="FFFF00"/>
                </a:solidFill>
                <a:latin typeface="+mn-lt"/>
              </a:rPr>
              <a:t> and </a:t>
            </a:r>
            <a:r>
              <a:rPr lang="en-US" sz="1800" dirty="0">
                <a:solidFill>
                  <a:srgbClr val="FFFF00"/>
                </a:solidFill>
                <a:latin typeface="+mn-lt"/>
              </a:rPr>
              <a:t>Live</a:t>
            </a:r>
            <a:r>
              <a:rPr lang="en-US" sz="1800" b="0" dirty="0">
                <a:solidFill>
                  <a:srgbClr val="FFFF00"/>
                </a:solidFill>
                <a:latin typeface="+mn-lt"/>
              </a:rPr>
              <a:t> until the end of the semester</a:t>
            </a:r>
          </a:p>
          <a:p>
            <a:pPr algn="ctr"/>
            <a:r>
              <a:rPr lang="en-US" sz="1800" dirty="0">
                <a:solidFill>
                  <a:schemeClr val="bg1"/>
                </a:solidFill>
                <a:latin typeface="+mn-lt"/>
              </a:rPr>
              <a:t>(verified with your Lehigh email)</a:t>
            </a:r>
            <a:endParaRPr lang="en-US" sz="1800" b="0" dirty="0">
              <a:solidFill>
                <a:schemeClr val="bg1"/>
              </a:solidFill>
              <a:latin typeface="+mn-lt"/>
            </a:endParaRPr>
          </a:p>
        </p:txBody>
      </p:sp>
      <p:pic>
        <p:nvPicPr>
          <p:cNvPr id="4" name="Picture 3">
            <a:extLst>
              <a:ext uri="{FF2B5EF4-FFF2-40B4-BE49-F238E27FC236}">
                <a16:creationId xmlns:a16="http://schemas.microsoft.com/office/drawing/2014/main" id="{9B9AB7F9-560A-57FB-3C94-98F1FDDFABF1}"/>
              </a:ext>
            </a:extLst>
          </p:cNvPr>
          <p:cNvPicPr>
            <a:picLocks noChangeAspect="1"/>
          </p:cNvPicPr>
          <p:nvPr/>
        </p:nvPicPr>
        <p:blipFill rotWithShape="1">
          <a:blip r:embed="rId4"/>
          <a:srcRect l="3663"/>
          <a:stretch/>
        </p:blipFill>
        <p:spPr>
          <a:xfrm>
            <a:off x="6498386" y="2669627"/>
            <a:ext cx="2072150" cy="2047695"/>
          </a:xfrm>
          <a:prstGeom prst="rect">
            <a:avLst/>
          </a:prstGeom>
        </p:spPr>
      </p:pic>
    </p:spTree>
    <p:extLst>
      <p:ext uri="{BB962C8B-B14F-4D97-AF65-F5344CB8AC3E}">
        <p14:creationId xmlns:p14="http://schemas.microsoft.com/office/powerpoint/2010/main" val="30373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2B184-4886-9AC8-B117-36D984DF0C7A}"/>
              </a:ext>
            </a:extLst>
          </p:cNvPr>
          <p:cNvSpPr>
            <a:spLocks noGrp="1"/>
          </p:cNvSpPr>
          <p:nvPr>
            <p:ph type="title"/>
          </p:nvPr>
        </p:nvSpPr>
        <p:spPr>
          <a:xfrm>
            <a:off x="506694" y="2274522"/>
            <a:ext cx="7428616" cy="656910"/>
          </a:xfrm>
        </p:spPr>
        <p:txBody>
          <a:bodyPr/>
          <a:lstStyle/>
          <a:p>
            <a:r>
              <a:rPr lang="en-US" dirty="0"/>
              <a:t>Dimensionality Reduction</a:t>
            </a:r>
          </a:p>
        </p:txBody>
      </p:sp>
    </p:spTree>
    <p:extLst>
      <p:ext uri="{BB962C8B-B14F-4D97-AF65-F5344CB8AC3E}">
        <p14:creationId xmlns:p14="http://schemas.microsoft.com/office/powerpoint/2010/main" val="533258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75120-0C9A-7DCA-2365-7C30375EA9FA}"/>
              </a:ext>
            </a:extLst>
          </p:cNvPr>
          <p:cNvSpPr>
            <a:spLocks noGrp="1"/>
          </p:cNvSpPr>
          <p:nvPr>
            <p:ph idx="10"/>
          </p:nvPr>
        </p:nvSpPr>
        <p:spPr/>
        <p:txBody>
          <a:bodyPr>
            <a:normAutofit/>
          </a:bodyPr>
          <a:lstStyle/>
          <a:p>
            <a:pPr algn="just">
              <a:buFont typeface="Arial" panose="020B0604020202020204" pitchFamily="34" charset="0"/>
              <a:buChar char="•"/>
            </a:pPr>
            <a:r>
              <a:rPr lang="en-US" altLang="zh-CN" sz="2000" dirty="0">
                <a:ea typeface="宋体" panose="02010600030101010101" pitchFamily="2" charset="-122"/>
              </a:rPr>
              <a:t>Dimensionality reduction is the process of creating a data set with the same number of observations but less variables.</a:t>
            </a:r>
          </a:p>
          <a:p>
            <a:pPr algn="just">
              <a:buFont typeface="Arial" panose="020B0604020202020204" pitchFamily="34" charset="0"/>
              <a:buChar char="•"/>
            </a:pPr>
            <a:endParaRPr lang="en-US" altLang="zh-CN" sz="2000" dirty="0">
              <a:ea typeface="宋体" panose="02010600030101010101" pitchFamily="2" charset="-122"/>
            </a:endParaRPr>
          </a:p>
        </p:txBody>
      </p:sp>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What is Dimensionality Reduction?</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6</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6" name="Picture 2">
            <a:extLst>
              <a:ext uri="{FF2B5EF4-FFF2-40B4-BE49-F238E27FC236}">
                <a16:creationId xmlns:a16="http://schemas.microsoft.com/office/drawing/2014/main" id="{5C0FC630-62D0-5F97-5C05-AE67948A6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544"/>
          <a:stretch>
            <a:fillRect/>
          </a:stretch>
        </p:blipFill>
        <p:spPr bwMode="auto">
          <a:xfrm>
            <a:off x="2677066" y="1891857"/>
            <a:ext cx="3789867" cy="263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856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Role</a:t>
            </a:r>
            <a:r>
              <a:rPr lang="zh-CN" altLang="en-US" dirty="0">
                <a:ea typeface="宋体" panose="02010600030101010101" pitchFamily="2" charset="-122"/>
              </a:rPr>
              <a:t> </a:t>
            </a:r>
            <a:r>
              <a:rPr lang="en-US" altLang="zh-CN" dirty="0">
                <a:ea typeface="宋体" panose="02010600030101010101" pitchFamily="2" charset="-122"/>
              </a:rPr>
              <a:t>of</a:t>
            </a:r>
            <a:r>
              <a:rPr lang="zh-CN" altLang="en-US" dirty="0">
                <a:ea typeface="宋体" panose="02010600030101010101" pitchFamily="2" charset="-122"/>
              </a:rPr>
              <a:t> </a:t>
            </a:r>
            <a:r>
              <a:rPr lang="en-US" altLang="zh-CN" dirty="0">
                <a:ea typeface="宋体" panose="02010600030101010101" pitchFamily="2" charset="-122"/>
              </a:rPr>
              <a:t>Dimensionality Reduction</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7</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8" name="Picture 3">
            <a:extLst>
              <a:ext uri="{FF2B5EF4-FFF2-40B4-BE49-F238E27FC236}">
                <a16:creationId xmlns:a16="http://schemas.microsoft.com/office/drawing/2014/main" id="{9BAFDEB2-AFE8-FBB5-1F98-205E48A43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27" y="847865"/>
            <a:ext cx="82550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FC8B222-62D0-629B-B2B2-78D9FA0B5B3B}"/>
              </a:ext>
            </a:extLst>
          </p:cNvPr>
          <p:cNvSpPr txBox="1">
            <a:spLocks noChangeArrowheads="1"/>
          </p:cNvSpPr>
          <p:nvPr/>
        </p:nvSpPr>
        <p:spPr bwMode="auto">
          <a:xfrm>
            <a:off x="1059258" y="4189292"/>
            <a:ext cx="719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defRPr>
            </a:lvl1pPr>
            <a:lvl2pPr marL="742950" indent="-285750">
              <a:defRPr sz="3000">
                <a:solidFill>
                  <a:schemeClr val="tx1"/>
                </a:solidFill>
                <a:latin typeface="Arial" panose="020B0604020202020204" pitchFamily="34" charset="0"/>
              </a:defRPr>
            </a:lvl2pPr>
            <a:lvl3pPr marL="1143000" indent="-228600">
              <a:defRPr sz="3000">
                <a:solidFill>
                  <a:schemeClr val="tx1"/>
                </a:solidFill>
                <a:latin typeface="Arial" panose="020B0604020202020204" pitchFamily="34" charset="0"/>
              </a:defRPr>
            </a:lvl3pPr>
            <a:lvl4pPr marL="1600200" indent="-228600">
              <a:defRPr sz="3000">
                <a:solidFill>
                  <a:schemeClr val="tx1"/>
                </a:solidFill>
                <a:latin typeface="Arial" panose="020B0604020202020204" pitchFamily="34" charset="0"/>
              </a:defRPr>
            </a:lvl4pPr>
            <a:lvl5pPr marL="2057400" indent="-228600">
              <a:defRPr sz="3000">
                <a:solidFill>
                  <a:schemeClr val="tx1"/>
                </a:solidFill>
                <a:latin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defRPr>
            </a:lvl9pPr>
          </a:lstStyle>
          <a:p>
            <a:pPr algn="ctr"/>
            <a:r>
              <a:rPr lang="en-US" altLang="zh-CN" sz="2000" dirty="0">
                <a:ea typeface="宋体" panose="02010600030101010101" pitchFamily="2" charset="-122"/>
              </a:rPr>
              <a:t>The knowledge discovery process</a:t>
            </a:r>
            <a:endParaRPr lang="en-US" altLang="en-US" sz="2000" dirty="0"/>
          </a:p>
        </p:txBody>
      </p:sp>
    </p:spTree>
    <p:extLst>
      <p:ext uri="{BB962C8B-B14F-4D97-AF65-F5344CB8AC3E}">
        <p14:creationId xmlns:p14="http://schemas.microsoft.com/office/powerpoint/2010/main" val="300175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75120-0C9A-7DCA-2365-7C30375EA9FA}"/>
              </a:ext>
            </a:extLst>
          </p:cNvPr>
          <p:cNvSpPr>
            <a:spLocks noGrp="1"/>
          </p:cNvSpPr>
          <p:nvPr>
            <p:ph idx="10"/>
          </p:nvPr>
        </p:nvSpPr>
        <p:spPr/>
        <p:txBody>
          <a:bodyPr>
            <a:normAutofit/>
          </a:bodyPr>
          <a:lstStyle/>
          <a:p>
            <a:pPr algn="just">
              <a:buFont typeface="Arial" panose="020B0604020202020204" pitchFamily="34" charset="0"/>
              <a:buChar char="•"/>
            </a:pPr>
            <a:r>
              <a:rPr lang="en-US" altLang="zh-CN" sz="2000" dirty="0">
                <a:ea typeface="宋体" panose="02010600030101010101" pitchFamily="2" charset="-122"/>
              </a:rPr>
              <a:t>Curse of Dimensionality</a:t>
            </a:r>
          </a:p>
        </p:txBody>
      </p:sp>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Why Dimensionality Reduction?</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8</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7" name="Picture 1">
            <a:extLst>
              <a:ext uri="{FF2B5EF4-FFF2-40B4-BE49-F238E27FC236}">
                <a16:creationId xmlns:a16="http://schemas.microsoft.com/office/drawing/2014/main" id="{7610F15A-FC86-7B0E-914A-F958367D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760" y="1301160"/>
            <a:ext cx="5534479" cy="181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a:extLst>
              <a:ext uri="{FF2B5EF4-FFF2-40B4-BE49-F238E27FC236}">
                <a16:creationId xmlns:a16="http://schemas.microsoft.com/office/drawing/2014/main" id="{DC0B74CF-B4E9-5EF7-E271-B88F14485710}"/>
              </a:ext>
            </a:extLst>
          </p:cNvPr>
          <p:cNvSpPr txBox="1">
            <a:spLocks noChangeArrowheads="1"/>
          </p:cNvSpPr>
          <p:nvPr/>
        </p:nvSpPr>
        <p:spPr bwMode="auto">
          <a:xfrm>
            <a:off x="929346" y="3260377"/>
            <a:ext cx="7194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defRPr>
            </a:lvl1pPr>
            <a:lvl2pPr marL="742950" indent="-285750">
              <a:defRPr sz="3000">
                <a:solidFill>
                  <a:schemeClr val="tx1"/>
                </a:solidFill>
                <a:latin typeface="Arial" panose="020B0604020202020204" pitchFamily="34" charset="0"/>
              </a:defRPr>
            </a:lvl2pPr>
            <a:lvl3pPr marL="1143000" indent="-228600">
              <a:defRPr sz="3000">
                <a:solidFill>
                  <a:schemeClr val="tx1"/>
                </a:solidFill>
                <a:latin typeface="Arial" panose="020B0604020202020204" pitchFamily="34" charset="0"/>
              </a:defRPr>
            </a:lvl3pPr>
            <a:lvl4pPr marL="1600200" indent="-228600">
              <a:defRPr sz="3000">
                <a:solidFill>
                  <a:schemeClr val="tx1"/>
                </a:solidFill>
                <a:latin typeface="Arial" panose="020B0604020202020204" pitchFamily="34" charset="0"/>
              </a:defRPr>
            </a:lvl4pPr>
            <a:lvl5pPr marL="2057400" indent="-228600">
              <a:defRPr sz="3000">
                <a:solidFill>
                  <a:schemeClr val="tx1"/>
                </a:solidFill>
                <a:latin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defRPr>
            </a:lvl9pPr>
          </a:lstStyle>
          <a:p>
            <a:r>
              <a:rPr lang="en-US" altLang="zh-CN" sz="2000" dirty="0">
                <a:ea typeface="宋体" panose="02010600030101010101" pitchFamily="2" charset="-122"/>
              </a:rPr>
              <a:t>As</a:t>
            </a:r>
            <a:r>
              <a:rPr lang="en-US" altLang="en-US" sz="2000" dirty="0"/>
              <a:t> the dimensionality increases, the volume of the space increases so fast that the available data become sparse.</a:t>
            </a:r>
          </a:p>
        </p:txBody>
      </p:sp>
      <p:sp>
        <p:nvSpPr>
          <p:cNvPr id="9" name="Rectangle 8">
            <a:extLst>
              <a:ext uri="{FF2B5EF4-FFF2-40B4-BE49-F238E27FC236}">
                <a16:creationId xmlns:a16="http://schemas.microsoft.com/office/drawing/2014/main" id="{ED0D2E57-F30A-FA70-FF03-EE0822AEB2D7}"/>
              </a:ext>
            </a:extLst>
          </p:cNvPr>
          <p:cNvSpPr>
            <a:spLocks noChangeArrowheads="1"/>
          </p:cNvSpPr>
          <p:nvPr/>
        </p:nvSpPr>
        <p:spPr bwMode="auto">
          <a:xfrm>
            <a:off x="1403349" y="4125430"/>
            <a:ext cx="6337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defRPr>
            </a:lvl1pPr>
            <a:lvl2pPr marL="742950" indent="-285750">
              <a:defRPr sz="3000">
                <a:solidFill>
                  <a:schemeClr val="tx1"/>
                </a:solidFill>
                <a:latin typeface="Arial" panose="020B0604020202020204" pitchFamily="34" charset="0"/>
              </a:defRPr>
            </a:lvl2pPr>
            <a:lvl3pPr marL="1143000" indent="-228600">
              <a:defRPr sz="3000">
                <a:solidFill>
                  <a:schemeClr val="tx1"/>
                </a:solidFill>
                <a:latin typeface="Arial" panose="020B0604020202020204" pitchFamily="34" charset="0"/>
              </a:defRPr>
            </a:lvl3pPr>
            <a:lvl4pPr marL="1600200" indent="-228600">
              <a:defRPr sz="3000">
                <a:solidFill>
                  <a:schemeClr val="tx1"/>
                </a:solidFill>
                <a:latin typeface="Arial" panose="020B0604020202020204" pitchFamily="34" charset="0"/>
              </a:defRPr>
            </a:lvl4pPr>
            <a:lvl5pPr marL="2057400" indent="-228600">
              <a:defRPr sz="3000">
                <a:solidFill>
                  <a:schemeClr val="tx1"/>
                </a:solidFill>
                <a:latin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defRPr>
            </a:lvl9pPr>
          </a:lstStyle>
          <a:p>
            <a:r>
              <a:rPr lang="en-US" altLang="en-US" sz="2400" dirty="0">
                <a:solidFill>
                  <a:srgbClr val="C00000"/>
                </a:solidFill>
              </a:rPr>
              <a:t>Infinite Features Requires Infinite Training</a:t>
            </a:r>
            <a:r>
              <a:rPr lang="en-US" altLang="zh-CN" sz="2400" dirty="0">
                <a:solidFill>
                  <a:srgbClr val="C00000"/>
                </a:solidFill>
                <a:ea typeface="宋体" panose="02010600030101010101" pitchFamily="2" charset="-122"/>
              </a:rPr>
              <a:t>!</a:t>
            </a:r>
            <a:endParaRPr lang="en-US" altLang="en-US" sz="2400" dirty="0">
              <a:solidFill>
                <a:srgbClr val="C00000"/>
              </a:solidFill>
            </a:endParaRPr>
          </a:p>
        </p:txBody>
      </p:sp>
    </p:spTree>
    <p:extLst>
      <p:ext uri="{BB962C8B-B14F-4D97-AF65-F5344CB8AC3E}">
        <p14:creationId xmlns:p14="http://schemas.microsoft.com/office/powerpoint/2010/main" val="274456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42DCA-26A0-3F1D-BCA7-02B5C0D38CD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B75120-0C9A-7DCA-2365-7C30375EA9FA}"/>
              </a:ext>
            </a:extLst>
          </p:cNvPr>
          <p:cNvSpPr>
            <a:spLocks noGrp="1"/>
          </p:cNvSpPr>
          <p:nvPr>
            <p:ph idx="10"/>
          </p:nvPr>
        </p:nvSpPr>
        <p:spPr/>
        <p:txBody>
          <a:bodyPr>
            <a:normAutofit/>
          </a:bodyPr>
          <a:lstStyle/>
          <a:p>
            <a:pPr algn="just">
              <a:buFont typeface="Arial" panose="020B0604020202020204" pitchFamily="34" charset="0"/>
              <a:buChar char="•"/>
            </a:pPr>
            <a:r>
              <a:rPr lang="en-US" altLang="zh-CN" sz="2000" dirty="0">
                <a:ea typeface="宋体" panose="02010600030101010101" pitchFamily="2" charset="-122"/>
              </a:rPr>
              <a:t>Data compression</a:t>
            </a:r>
          </a:p>
          <a:p>
            <a:pPr marL="0" indent="0" algn="just">
              <a:buNone/>
            </a:pPr>
            <a:endParaRPr lang="en-US" altLang="zh-CN" sz="2000" dirty="0">
              <a:ea typeface="宋体" panose="02010600030101010101" pitchFamily="2" charset="-122"/>
            </a:endParaRPr>
          </a:p>
        </p:txBody>
      </p:sp>
      <p:sp>
        <p:nvSpPr>
          <p:cNvPr id="3" name="Title 2">
            <a:extLst>
              <a:ext uri="{FF2B5EF4-FFF2-40B4-BE49-F238E27FC236}">
                <a16:creationId xmlns:a16="http://schemas.microsoft.com/office/drawing/2014/main" id="{FF131E04-F30C-8B5C-A7E1-FCD50FA7A9BB}"/>
              </a:ext>
            </a:extLst>
          </p:cNvPr>
          <p:cNvSpPr>
            <a:spLocks noGrp="1"/>
          </p:cNvSpPr>
          <p:nvPr>
            <p:ph type="ctrTitle"/>
          </p:nvPr>
        </p:nvSpPr>
        <p:spPr/>
        <p:txBody>
          <a:bodyPr/>
          <a:lstStyle/>
          <a:p>
            <a:r>
              <a:rPr lang="en-US" altLang="zh-CN" dirty="0">
                <a:ea typeface="宋体" panose="02010600030101010101" pitchFamily="2" charset="-122"/>
              </a:rPr>
              <a:t>Why Dimensionality Reduction?</a:t>
            </a:r>
            <a:endParaRPr lang="en-US" dirty="0"/>
          </a:p>
        </p:txBody>
      </p:sp>
      <p:sp>
        <p:nvSpPr>
          <p:cNvPr id="4" name="Slide Number Placeholder 3">
            <a:extLst>
              <a:ext uri="{FF2B5EF4-FFF2-40B4-BE49-F238E27FC236}">
                <a16:creationId xmlns:a16="http://schemas.microsoft.com/office/drawing/2014/main" id="{B38229E6-2D77-28C7-5E9D-7A1A9356C2FB}"/>
              </a:ext>
            </a:extLst>
          </p:cNvPr>
          <p:cNvSpPr>
            <a:spLocks noGrp="1"/>
          </p:cNvSpPr>
          <p:nvPr>
            <p:ph type="sldNum" idx="12"/>
          </p:nvPr>
        </p:nvSpPr>
        <p:spPr/>
        <p:txBody>
          <a:bodyPr/>
          <a:lstStyle/>
          <a:p>
            <a:pPr algn="r"/>
            <a:fld id="{00000000-1234-1234-1234-123412341234}" type="slidenum">
              <a:rPr lang="en" smtClean="0"/>
              <a:pPr algn="r"/>
              <a:t>9</a:t>
            </a:fld>
            <a:endParaRPr lang="en"/>
          </a:p>
        </p:txBody>
      </p:sp>
      <p:sp>
        <p:nvSpPr>
          <p:cNvPr id="5" name="Text Placeholder 4">
            <a:extLst>
              <a:ext uri="{FF2B5EF4-FFF2-40B4-BE49-F238E27FC236}">
                <a16:creationId xmlns:a16="http://schemas.microsoft.com/office/drawing/2014/main" id="{CCD81203-68D4-A2C3-824B-25D504C19AAB}"/>
              </a:ext>
            </a:extLst>
          </p:cNvPr>
          <p:cNvSpPr>
            <a:spLocks noGrp="1"/>
          </p:cNvSpPr>
          <p:nvPr>
            <p:ph type="body" sz="quarter" idx="13"/>
          </p:nvPr>
        </p:nvSpPr>
        <p:spPr/>
        <p:txBody>
          <a:bodyPr/>
          <a:lstStyle/>
          <a:p>
            <a:r>
              <a:rPr lang="en-US" dirty="0">
                <a:solidFill>
                  <a:schemeClr val="bg1"/>
                </a:solidFill>
              </a:rPr>
              <a:t>Lehigh CSE347/447: Data Mining</a:t>
            </a:r>
          </a:p>
        </p:txBody>
      </p:sp>
      <p:pic>
        <p:nvPicPr>
          <p:cNvPr id="6" name="Picture 1">
            <a:extLst>
              <a:ext uri="{FF2B5EF4-FFF2-40B4-BE49-F238E27FC236}">
                <a16:creationId xmlns:a16="http://schemas.microsoft.com/office/drawing/2014/main" id="{7CA35639-13DD-1068-9258-EB33BF0B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200" y="1511534"/>
            <a:ext cx="6801599" cy="249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CA9DFDCD-987A-7BE4-E38D-52399896D97D}"/>
              </a:ext>
            </a:extLst>
          </p:cNvPr>
          <p:cNvSpPr txBox="1">
            <a:spLocks noChangeArrowheads="1"/>
          </p:cNvSpPr>
          <p:nvPr/>
        </p:nvSpPr>
        <p:spPr bwMode="auto">
          <a:xfrm>
            <a:off x="928552" y="4127226"/>
            <a:ext cx="719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panose="020B0604020202020204" pitchFamily="34" charset="0"/>
              </a:defRPr>
            </a:lvl1pPr>
            <a:lvl2pPr marL="742950" indent="-285750">
              <a:defRPr sz="3000">
                <a:solidFill>
                  <a:schemeClr val="tx1"/>
                </a:solidFill>
                <a:latin typeface="Arial" panose="020B0604020202020204" pitchFamily="34" charset="0"/>
              </a:defRPr>
            </a:lvl2pPr>
            <a:lvl3pPr marL="1143000" indent="-228600">
              <a:defRPr sz="3000">
                <a:solidFill>
                  <a:schemeClr val="tx1"/>
                </a:solidFill>
                <a:latin typeface="Arial" panose="020B0604020202020204" pitchFamily="34" charset="0"/>
              </a:defRPr>
            </a:lvl3pPr>
            <a:lvl4pPr marL="1600200" indent="-228600">
              <a:defRPr sz="3000">
                <a:solidFill>
                  <a:schemeClr val="tx1"/>
                </a:solidFill>
                <a:latin typeface="Arial" panose="020B0604020202020204" pitchFamily="34" charset="0"/>
              </a:defRPr>
            </a:lvl4pPr>
            <a:lvl5pPr marL="2057400" indent="-228600">
              <a:defRPr sz="3000">
                <a:solidFill>
                  <a:schemeClr val="tx1"/>
                </a:solidFill>
                <a:latin typeface="Arial" panose="020B0604020202020204" pitchFamily="34" charset="0"/>
              </a:defRPr>
            </a:lvl5pPr>
            <a:lvl6pPr marL="2514600" indent="-228600" eaLnBrk="0" fontAlgn="base" hangingPunct="0">
              <a:spcBef>
                <a:spcPct val="0"/>
              </a:spcBef>
              <a:spcAft>
                <a:spcPct val="0"/>
              </a:spcAft>
              <a:defRPr sz="3000">
                <a:solidFill>
                  <a:schemeClr val="tx1"/>
                </a:solidFill>
                <a:latin typeface="Arial" panose="020B0604020202020204" pitchFamily="34" charset="0"/>
              </a:defRPr>
            </a:lvl6pPr>
            <a:lvl7pPr marL="2971800" indent="-228600" eaLnBrk="0" fontAlgn="base" hangingPunct="0">
              <a:spcBef>
                <a:spcPct val="0"/>
              </a:spcBef>
              <a:spcAft>
                <a:spcPct val="0"/>
              </a:spcAft>
              <a:defRPr sz="3000">
                <a:solidFill>
                  <a:schemeClr val="tx1"/>
                </a:solidFill>
                <a:latin typeface="Arial" panose="020B0604020202020204" pitchFamily="34" charset="0"/>
              </a:defRPr>
            </a:lvl7pPr>
            <a:lvl8pPr marL="3429000" indent="-228600" eaLnBrk="0" fontAlgn="base" hangingPunct="0">
              <a:spcBef>
                <a:spcPct val="0"/>
              </a:spcBef>
              <a:spcAft>
                <a:spcPct val="0"/>
              </a:spcAft>
              <a:defRPr sz="3000">
                <a:solidFill>
                  <a:schemeClr val="tx1"/>
                </a:solidFill>
                <a:latin typeface="Arial" panose="020B0604020202020204" pitchFamily="34" charset="0"/>
              </a:defRPr>
            </a:lvl8pPr>
            <a:lvl9pPr marL="3886200" indent="-228600" eaLnBrk="0" fontAlgn="base" hangingPunct="0">
              <a:spcBef>
                <a:spcPct val="0"/>
              </a:spcBef>
              <a:spcAft>
                <a:spcPct val="0"/>
              </a:spcAft>
              <a:defRPr sz="3000">
                <a:solidFill>
                  <a:schemeClr val="tx1"/>
                </a:solidFill>
                <a:latin typeface="Arial" panose="020B0604020202020204" pitchFamily="34" charset="0"/>
              </a:defRPr>
            </a:lvl9pPr>
          </a:lstStyle>
          <a:p>
            <a:pPr algn="ctr"/>
            <a:r>
              <a:rPr lang="en-US" altLang="zh-CN" sz="2000">
                <a:ea typeface="宋体" panose="02010600030101010101" pitchFamily="2" charset="-122"/>
              </a:rPr>
              <a:t>Data</a:t>
            </a:r>
            <a:r>
              <a:rPr lang="zh-CN" altLang="en-US" sz="2000">
                <a:ea typeface="宋体" panose="02010600030101010101" pitchFamily="2" charset="-122"/>
              </a:rPr>
              <a:t> </a:t>
            </a:r>
            <a:r>
              <a:rPr lang="en-US" altLang="zh-CN" sz="2000">
                <a:ea typeface="宋体" panose="02010600030101010101" pitchFamily="2" charset="-122"/>
              </a:rPr>
              <a:t>Complexity</a:t>
            </a:r>
            <a:r>
              <a:rPr lang="zh-CN" altLang="en-US" sz="2000">
                <a:ea typeface="宋体" panose="02010600030101010101" pitchFamily="2" charset="-122"/>
              </a:rPr>
              <a:t> </a:t>
            </a:r>
            <a:r>
              <a:rPr lang="en-US" altLang="zh-CN" sz="2000">
                <a:ea typeface="宋体" panose="02010600030101010101" pitchFamily="2" charset="-122"/>
              </a:rPr>
              <a:t>reduces</a:t>
            </a:r>
            <a:r>
              <a:rPr lang="zh-CN" altLang="en-US" sz="2000">
                <a:ea typeface="宋体" panose="02010600030101010101" pitchFamily="2" charset="-122"/>
              </a:rPr>
              <a:t> </a:t>
            </a:r>
            <a:r>
              <a:rPr lang="en-US" altLang="zh-CN" sz="2000">
                <a:ea typeface="宋体" panose="02010600030101010101" pitchFamily="2" charset="-122"/>
              </a:rPr>
              <a:t>from</a:t>
            </a:r>
            <a:r>
              <a:rPr lang="zh-CN" altLang="en-US" sz="2000">
                <a:ea typeface="宋体" panose="02010600030101010101" pitchFamily="2" charset="-122"/>
              </a:rPr>
              <a:t> </a:t>
            </a:r>
            <a:r>
              <a:rPr lang="en-US" altLang="zh-CN" sz="2000">
                <a:ea typeface="宋体" panose="02010600030101010101" pitchFamily="2" charset="-122"/>
              </a:rPr>
              <a:t>O(nm)</a:t>
            </a:r>
            <a:r>
              <a:rPr lang="zh-CN" altLang="en-US" sz="2000">
                <a:ea typeface="宋体" panose="02010600030101010101" pitchFamily="2" charset="-122"/>
              </a:rPr>
              <a:t> </a:t>
            </a:r>
            <a:r>
              <a:rPr lang="en-US" altLang="zh-CN" sz="2000">
                <a:ea typeface="宋体" panose="02010600030101010101" pitchFamily="2" charset="-122"/>
              </a:rPr>
              <a:t>to</a:t>
            </a:r>
            <a:r>
              <a:rPr lang="zh-CN" altLang="en-US" sz="2000">
                <a:ea typeface="宋体" panose="02010600030101010101" pitchFamily="2" charset="-122"/>
              </a:rPr>
              <a:t> </a:t>
            </a:r>
            <a:r>
              <a:rPr lang="en-US" altLang="zh-CN" sz="2000">
                <a:ea typeface="宋体" panose="02010600030101010101" pitchFamily="2" charset="-122"/>
              </a:rPr>
              <a:t>O(k(n+m))</a:t>
            </a:r>
            <a:endParaRPr lang="en-US" altLang="en-US" sz="2000"/>
          </a:p>
        </p:txBody>
      </p:sp>
    </p:spTree>
    <p:extLst>
      <p:ext uri="{BB962C8B-B14F-4D97-AF65-F5344CB8AC3E}">
        <p14:creationId xmlns:p14="http://schemas.microsoft.com/office/powerpoint/2010/main" val="2822108178"/>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UAA_PowerPoint_template16x9" id="{99B06474-C1B6-9846-8607-B1DE67E872AF}" vid="{043F0F12-49C4-154E-B523-5729A93224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Main</Template>
  <TotalTime>2733</TotalTime>
  <Words>1783</Words>
  <Application>Microsoft Macintosh PowerPoint</Application>
  <PresentationFormat>On-screen Show (16:9)</PresentationFormat>
  <Paragraphs>352</Paragraphs>
  <Slides>41</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ＭＳ Ｐゴシック</vt:lpstr>
      <vt:lpstr>宋体</vt:lpstr>
      <vt:lpstr>Arial</vt:lpstr>
      <vt:lpstr>Calibri</vt:lpstr>
      <vt:lpstr>Georgia</vt:lpstr>
      <vt:lpstr>Helvetica</vt:lpstr>
      <vt:lpstr>Wingdings</vt:lpstr>
      <vt:lpstr>Main</vt:lpstr>
      <vt:lpstr> Data Mining CSE347/447</vt:lpstr>
      <vt:lpstr>Agenda</vt:lpstr>
      <vt:lpstr>Review</vt:lpstr>
      <vt:lpstr>Sampling</vt:lpstr>
      <vt:lpstr>Dimensionality Reduction</vt:lpstr>
      <vt:lpstr>What is Dimensionality Reduction?</vt:lpstr>
      <vt:lpstr>Role of Dimensionality Reduction</vt:lpstr>
      <vt:lpstr>Why Dimensionality Reduction?</vt:lpstr>
      <vt:lpstr>Why Dimensionality Reduction?</vt:lpstr>
      <vt:lpstr>Why Dimensionality Reduction?</vt:lpstr>
      <vt:lpstr>Major Techniques</vt:lpstr>
      <vt:lpstr>Feature Extraction V.S. Feature Selection</vt:lpstr>
      <vt:lpstr>Feature Extraction / Transformation</vt:lpstr>
      <vt:lpstr>Matrix Factorization</vt:lpstr>
      <vt:lpstr>Matrix Factorization</vt:lpstr>
      <vt:lpstr>Matrix Factorization Usage</vt:lpstr>
      <vt:lpstr>Matrix Factorization</vt:lpstr>
      <vt:lpstr>Singular Value Decomposition (SVD)</vt:lpstr>
      <vt:lpstr>Singular Value Decomposition (SVD)</vt:lpstr>
      <vt:lpstr>Singular Value Decomposition (SVD)</vt:lpstr>
      <vt:lpstr>Singular Value Decomposition (SVD)</vt:lpstr>
      <vt:lpstr>Singular Value Decomposition (SVD)</vt:lpstr>
      <vt:lpstr>Singular Value Decomposition (SVD)</vt:lpstr>
      <vt:lpstr>Property of SVD that we exploit here</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Non-negative Matrix Factorization (NMF)</vt:lpstr>
      <vt:lpstr>Non-negative Matrix Factorization (NMF)</vt:lpstr>
      <vt:lpstr>Feature Extraction</vt:lpstr>
      <vt:lpstr>Non-linear Dimensionality Reduction</vt:lpstr>
      <vt:lpstr>Manifold Learning </vt:lpstr>
      <vt:lpstr>Laplacian Eigenmaps</vt:lpstr>
      <vt:lpstr>Laplacian Eigenmaps</vt:lpstr>
      <vt:lpstr>Laplacian Eigenmaps</vt:lpstr>
      <vt:lpstr>Laplacian Eigenmaps</vt:lpstr>
      <vt:lpstr>Laplacian Eigenmaps</vt:lpstr>
      <vt:lpstr>Next Lecture: Feature Selection &amp; Similarity Measure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Unnecessarily extra long title of presentation</dc:title>
  <dc:creator>Yu Yang</dc:creator>
  <cp:lastModifiedBy>Yu Yang</cp:lastModifiedBy>
  <cp:revision>841</cp:revision>
  <cp:lastPrinted>2014-06-24T16:10:50Z</cp:lastPrinted>
  <dcterms:created xsi:type="dcterms:W3CDTF">2023-11-08T17:19:40Z</dcterms:created>
  <dcterms:modified xsi:type="dcterms:W3CDTF">2025-02-03T05:04:35Z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